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4" r:id="rId1"/>
  </p:sldMasterIdLst>
  <p:notesMasterIdLst>
    <p:notesMasterId r:id="rId29"/>
  </p:notesMasterIdLst>
  <p:sldIdLst>
    <p:sldId id="257" r:id="rId2"/>
    <p:sldId id="261" r:id="rId3"/>
    <p:sldId id="296" r:id="rId4"/>
    <p:sldId id="262" r:id="rId5"/>
    <p:sldId id="264" r:id="rId6"/>
    <p:sldId id="291" r:id="rId7"/>
    <p:sldId id="269" r:id="rId8"/>
    <p:sldId id="270" r:id="rId9"/>
    <p:sldId id="297" r:id="rId10"/>
    <p:sldId id="298" r:id="rId11"/>
    <p:sldId id="292" r:id="rId12"/>
    <p:sldId id="299" r:id="rId13"/>
    <p:sldId id="311" r:id="rId14"/>
    <p:sldId id="294" r:id="rId15"/>
    <p:sldId id="300" r:id="rId16"/>
    <p:sldId id="301" r:id="rId17"/>
    <p:sldId id="302" r:id="rId18"/>
    <p:sldId id="303" r:id="rId19"/>
    <p:sldId id="305" r:id="rId20"/>
    <p:sldId id="306" r:id="rId21"/>
    <p:sldId id="307" r:id="rId22"/>
    <p:sldId id="276" r:id="rId23"/>
    <p:sldId id="308" r:id="rId24"/>
    <p:sldId id="310" r:id="rId25"/>
    <p:sldId id="295" r:id="rId26"/>
    <p:sldId id="265" r:id="rId27"/>
    <p:sldId id="285" r:id="rId28"/>
  </p:sldIdLst>
  <p:sldSz cx="12192000" cy="6858000"/>
  <p:notesSz cx="6858000" cy="9144000"/>
  <p:embeddedFontLst>
    <p:embeddedFont>
      <p:font typeface="맑은 고딕" panose="020B0503020000020004" pitchFamily="50" charset="-127"/>
      <p:regular r:id="rId30"/>
      <p:bold r:id="rId31"/>
    </p:embeddedFont>
    <p:embeddedFont>
      <p:font typeface="Coronet" panose="03030502040406070605" pitchFamily="66" charset="0"/>
      <p: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8" autoAdjust="0"/>
    <p:restoredTop sz="94660"/>
  </p:normalViewPr>
  <p:slideViewPr>
    <p:cSldViewPr snapToGrid="0">
      <p:cViewPr varScale="1">
        <p:scale>
          <a:sx n="94" d="100"/>
          <a:sy n="94" d="100"/>
        </p:scale>
        <p:origin x="108" y="390"/>
      </p:cViewPr>
      <p:guideLst/>
    </p:cSldViewPr>
  </p:slideViewPr>
  <p:notesTextViewPr>
    <p:cViewPr>
      <p:scale>
        <a:sx n="3" d="2"/>
        <a:sy n="3" d="2"/>
      </p:scale>
      <p:origin x="0" y="0"/>
    </p:cViewPr>
  </p:notesTextViewPr>
  <p:notesViewPr>
    <p:cSldViewPr snapToGrid="0" showGuides="1">
      <p:cViewPr varScale="1">
        <p:scale>
          <a:sx n="84" d="100"/>
          <a:sy n="84" d="100"/>
        </p:scale>
        <p:origin x="38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065C7-BDA1-4C35-BDE6-DB0322157B0F}" type="datetimeFigureOut">
              <a:rPr lang="ko-KR" altLang="en-US" smtClean="0"/>
              <a:t>2024-05-13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4F44C-CB01-4649-B2BD-EC7AFCD7F542}" type="slidenum">
              <a:rPr lang="ko-KR" altLang="en-US" smtClean="0"/>
              <a:t>‹#›</a:t>
            </a:fld>
            <a:endParaRPr lang="ko-KR" altLang="en-US"/>
          </a:p>
        </p:txBody>
      </p:sp>
    </p:spTree>
    <p:extLst>
      <p:ext uri="{BB962C8B-B14F-4D97-AF65-F5344CB8AC3E}">
        <p14:creationId xmlns:p14="http://schemas.microsoft.com/office/powerpoint/2010/main" val="25086064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dirty="0"/>
          </a:p>
        </p:txBody>
      </p:sp>
      <p:grpSp>
        <p:nvGrpSpPr>
          <p:cNvPr id="13" name="그룹 12">
            <a:extLst>
              <a:ext uri="{FF2B5EF4-FFF2-40B4-BE49-F238E27FC236}">
                <a16:creationId xmlns:a16="http://schemas.microsoft.com/office/drawing/2014/main" id="{B640E826-0061-0090-3619-17FD8F39B3A2}"/>
              </a:ext>
            </a:extLst>
          </p:cNvPr>
          <p:cNvGrpSpPr/>
          <p:nvPr userDrawn="1"/>
        </p:nvGrpSpPr>
        <p:grpSpPr>
          <a:xfrm>
            <a:off x="115347" y="6427547"/>
            <a:ext cx="2030699" cy="370800"/>
            <a:chOff x="194972" y="6414161"/>
            <a:chExt cx="2030698" cy="370800"/>
          </a:xfrm>
        </p:grpSpPr>
        <p:sp>
          <p:nvSpPr>
            <p:cNvPr id="14" name="TextBox 13">
              <a:extLst>
                <a:ext uri="{FF2B5EF4-FFF2-40B4-BE49-F238E27FC236}">
                  <a16:creationId xmlns:a16="http://schemas.microsoft.com/office/drawing/2014/main" id="{1D606EA9-B1F1-77CB-7C93-D7CB2FC32DD5}"/>
                </a:ext>
              </a:extLst>
            </p:cNvPr>
            <p:cNvSpPr txBox="1"/>
            <p:nvPr/>
          </p:nvSpPr>
          <p:spPr>
            <a:xfrm>
              <a:off x="468551" y="6475627"/>
              <a:ext cx="1757119"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ko-KR" sz="1200" b="1" i="1" baseline="0" dirty="0">
                  <a:solidFill>
                    <a:srgbClr val="FF6600"/>
                  </a:solidFill>
                  <a:effectLst/>
                  <a:latin typeface="Coronet" pitchFamily="66" charset="0"/>
                  <a:ea typeface="HY그래픽B" pitchFamily="18" charset="-127"/>
                  <a:cs typeface="Times New Roman" pitchFamily="18" charset="0"/>
                </a:rPr>
                <a:t> </a:t>
              </a:r>
              <a:r>
                <a:rPr lang="en-US" altLang="ko-KR" sz="1200" b="1" i="1" baseline="0" dirty="0" err="1">
                  <a:solidFill>
                    <a:srgbClr val="FF6600"/>
                  </a:solidFill>
                  <a:effectLst/>
                  <a:latin typeface="Coronet" pitchFamily="66" charset="0"/>
                  <a:ea typeface="HY그래픽B" pitchFamily="18" charset="-127"/>
                  <a:cs typeface="Times New Roman" pitchFamily="18" charset="0"/>
                </a:rPr>
                <a:t>Jeonbuk</a:t>
              </a:r>
              <a:r>
                <a:rPr lang="en-US" altLang="ko-KR" sz="1200" b="1" i="1" baseline="0" dirty="0">
                  <a:solidFill>
                    <a:srgbClr val="FF6600"/>
                  </a:solidFill>
                  <a:effectLst/>
                  <a:latin typeface="Coronet" pitchFamily="66" charset="0"/>
                  <a:ea typeface="HY그래픽B" pitchFamily="18" charset="-127"/>
                  <a:cs typeface="Times New Roman" pitchFamily="18" charset="0"/>
                </a:rPr>
                <a:t> National University</a:t>
              </a:r>
              <a:endParaRPr lang="en-US" altLang="ko-KR" sz="1200" b="1" i="1" dirty="0">
                <a:solidFill>
                  <a:srgbClr val="FF6600"/>
                </a:solidFill>
                <a:effectLst/>
                <a:latin typeface="Coronet" pitchFamily="66" charset="0"/>
                <a:ea typeface="HY그래픽B" pitchFamily="18" charset="-127"/>
                <a:cs typeface="Times New Roman" pitchFamily="18" charset="0"/>
              </a:endParaRPr>
            </a:p>
          </p:txBody>
        </p:sp>
        <p:pic>
          <p:nvPicPr>
            <p:cNvPr id="15" name="그림 14">
              <a:extLst>
                <a:ext uri="{FF2B5EF4-FFF2-40B4-BE49-F238E27FC236}">
                  <a16:creationId xmlns:a16="http://schemas.microsoft.com/office/drawing/2014/main" id="{E2E27BEB-E5B4-1369-B9F0-0CA1ED41AE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4972" y="6414161"/>
              <a:ext cx="237600" cy="370800"/>
            </a:xfrm>
            <a:prstGeom prst="rect">
              <a:avLst/>
            </a:prstGeom>
          </p:spPr>
        </p:pic>
      </p:grpSp>
      <p:grpSp>
        <p:nvGrpSpPr>
          <p:cNvPr id="16" name="그룹 15">
            <a:extLst>
              <a:ext uri="{FF2B5EF4-FFF2-40B4-BE49-F238E27FC236}">
                <a16:creationId xmlns:a16="http://schemas.microsoft.com/office/drawing/2014/main" id="{192A20F8-E582-0D54-97B2-07A7E815A77F}"/>
              </a:ext>
            </a:extLst>
          </p:cNvPr>
          <p:cNvGrpSpPr/>
          <p:nvPr userDrawn="1"/>
        </p:nvGrpSpPr>
        <p:grpSpPr>
          <a:xfrm>
            <a:off x="10139016" y="6339600"/>
            <a:ext cx="1978336" cy="518400"/>
            <a:chOff x="10200927" y="6318002"/>
            <a:chExt cx="1959872" cy="439099"/>
          </a:xfrm>
        </p:grpSpPr>
        <p:sp>
          <p:nvSpPr>
            <p:cNvPr id="17" name="직사각형 8">
              <a:extLst>
                <a:ext uri="{FF2B5EF4-FFF2-40B4-BE49-F238E27FC236}">
                  <a16:creationId xmlns:a16="http://schemas.microsoft.com/office/drawing/2014/main" id="{86DA8238-EA6B-823F-2B9F-44C52356D878}"/>
                </a:ext>
              </a:extLst>
            </p:cNvPr>
            <p:cNvSpPr/>
            <p:nvPr/>
          </p:nvSpPr>
          <p:spPr>
            <a:xfrm>
              <a:off x="10200927" y="6475696"/>
              <a:ext cx="1547072" cy="234626"/>
            </a:xfrm>
            <a:prstGeom prst="rect">
              <a:avLst/>
            </a:prstGeom>
          </p:spPr>
          <p:txBody>
            <a:bodyPr wrap="none" anchor="ctr">
              <a:spAutoFit/>
            </a:bodyPr>
            <a:lstStyle/>
            <a:p>
              <a:r>
                <a:rPr lang="en-US" altLang="ko-KR" sz="1200" b="1" i="1" dirty="0">
                  <a:solidFill>
                    <a:srgbClr val="FF6600"/>
                  </a:solidFill>
                  <a:effectLst/>
                  <a:latin typeface="Coronet" pitchFamily="66" charset="0"/>
                  <a:cs typeface="Times New Roman" pitchFamily="18" charset="0"/>
                </a:rPr>
                <a:t>Propulsion</a:t>
              </a:r>
              <a:r>
                <a:rPr lang="en-US" altLang="ko-KR" sz="1200" b="1" i="1" baseline="0" dirty="0">
                  <a:solidFill>
                    <a:srgbClr val="FF6600"/>
                  </a:solidFill>
                  <a:effectLst/>
                  <a:latin typeface="Coronet" pitchFamily="66" charset="0"/>
                  <a:cs typeface="Times New Roman" pitchFamily="18" charset="0"/>
                </a:rPr>
                <a:t> &amp; Combustion Lab.</a:t>
              </a:r>
              <a:endParaRPr lang="ko-KR" altLang="en-US" sz="1200" b="1" i="1" dirty="0">
                <a:solidFill>
                  <a:srgbClr val="FF6600"/>
                </a:solidFill>
                <a:effectLst/>
                <a:latin typeface="Coronet" pitchFamily="66" charset="0"/>
                <a:cs typeface="Times New Roman" pitchFamily="18" charset="0"/>
              </a:endParaRPr>
            </a:p>
          </p:txBody>
        </p:sp>
        <p:pic>
          <p:nvPicPr>
            <p:cNvPr id="18" name="그림 17">
              <a:extLst>
                <a:ext uri="{FF2B5EF4-FFF2-40B4-BE49-F238E27FC236}">
                  <a16:creationId xmlns:a16="http://schemas.microsoft.com/office/drawing/2014/main" id="{AEE91A91-EE80-800A-9AAA-BC1EC31B311F}"/>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642400" y="6318002"/>
              <a:ext cx="518399" cy="439099"/>
            </a:xfrm>
            <a:prstGeom prst="rect">
              <a:avLst/>
            </a:prstGeom>
          </p:spPr>
        </p:pic>
      </p:grpSp>
    </p:spTree>
    <p:extLst>
      <p:ext uri="{BB962C8B-B14F-4D97-AF65-F5344CB8AC3E}">
        <p14:creationId xmlns:p14="http://schemas.microsoft.com/office/powerpoint/2010/main" val="2584358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41012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1265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37463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83672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번호 없음">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C69D0D0-B574-CBE9-1FFC-064DEB975FFA}"/>
              </a:ext>
            </a:extLst>
          </p:cNvPr>
          <p:cNvGrpSpPr/>
          <p:nvPr userDrawn="1"/>
        </p:nvGrpSpPr>
        <p:grpSpPr>
          <a:xfrm>
            <a:off x="115347" y="6427547"/>
            <a:ext cx="2030699" cy="370800"/>
            <a:chOff x="194972" y="6414161"/>
            <a:chExt cx="2030698" cy="370800"/>
          </a:xfrm>
        </p:grpSpPr>
        <p:sp>
          <p:nvSpPr>
            <p:cNvPr id="3" name="TextBox 2">
              <a:extLst>
                <a:ext uri="{FF2B5EF4-FFF2-40B4-BE49-F238E27FC236}">
                  <a16:creationId xmlns:a16="http://schemas.microsoft.com/office/drawing/2014/main" id="{3B5FD06A-C703-07BC-4F55-11395315C627}"/>
                </a:ext>
              </a:extLst>
            </p:cNvPr>
            <p:cNvSpPr txBox="1"/>
            <p:nvPr/>
          </p:nvSpPr>
          <p:spPr>
            <a:xfrm>
              <a:off x="468551" y="6475627"/>
              <a:ext cx="1757119"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ko-KR" sz="1200" b="1" i="1" baseline="0" dirty="0">
                  <a:solidFill>
                    <a:srgbClr val="FF6600"/>
                  </a:solidFill>
                  <a:effectLst/>
                  <a:latin typeface="Coronet" pitchFamily="66" charset="0"/>
                  <a:ea typeface="HY그래픽B" pitchFamily="18" charset="-127"/>
                  <a:cs typeface="Times New Roman" pitchFamily="18" charset="0"/>
                </a:rPr>
                <a:t> </a:t>
              </a:r>
              <a:r>
                <a:rPr lang="en-US" altLang="ko-KR" sz="1200" b="1" i="1" baseline="0" dirty="0" err="1">
                  <a:solidFill>
                    <a:srgbClr val="FF6600"/>
                  </a:solidFill>
                  <a:effectLst/>
                  <a:latin typeface="Coronet" pitchFamily="66" charset="0"/>
                  <a:ea typeface="HY그래픽B" pitchFamily="18" charset="-127"/>
                  <a:cs typeface="Times New Roman" pitchFamily="18" charset="0"/>
                </a:rPr>
                <a:t>Jeonbuk</a:t>
              </a:r>
              <a:r>
                <a:rPr lang="en-US" altLang="ko-KR" sz="1200" b="1" i="1" baseline="0" dirty="0">
                  <a:solidFill>
                    <a:srgbClr val="FF6600"/>
                  </a:solidFill>
                  <a:effectLst/>
                  <a:latin typeface="Coronet" pitchFamily="66" charset="0"/>
                  <a:ea typeface="HY그래픽B" pitchFamily="18" charset="-127"/>
                  <a:cs typeface="Times New Roman" pitchFamily="18" charset="0"/>
                </a:rPr>
                <a:t> National University</a:t>
              </a:r>
              <a:endParaRPr lang="en-US" altLang="ko-KR" sz="1200" b="1" i="1" dirty="0">
                <a:solidFill>
                  <a:srgbClr val="FF6600"/>
                </a:solidFill>
                <a:effectLst/>
                <a:latin typeface="Coronet" pitchFamily="66" charset="0"/>
                <a:ea typeface="HY그래픽B" pitchFamily="18" charset="-127"/>
                <a:cs typeface="Times New Roman" pitchFamily="18" charset="0"/>
              </a:endParaRPr>
            </a:p>
          </p:txBody>
        </p:sp>
        <p:pic>
          <p:nvPicPr>
            <p:cNvPr id="4" name="그림 3">
              <a:extLst>
                <a:ext uri="{FF2B5EF4-FFF2-40B4-BE49-F238E27FC236}">
                  <a16:creationId xmlns:a16="http://schemas.microsoft.com/office/drawing/2014/main" id="{B02B93CB-F895-5CF3-708A-A1F8AD201A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4972" y="6414161"/>
              <a:ext cx="237600" cy="370800"/>
            </a:xfrm>
            <a:prstGeom prst="rect">
              <a:avLst/>
            </a:prstGeom>
          </p:spPr>
        </p:pic>
      </p:grpSp>
      <p:grpSp>
        <p:nvGrpSpPr>
          <p:cNvPr id="5" name="그룹 4">
            <a:extLst>
              <a:ext uri="{FF2B5EF4-FFF2-40B4-BE49-F238E27FC236}">
                <a16:creationId xmlns:a16="http://schemas.microsoft.com/office/drawing/2014/main" id="{3A241055-CA6A-D590-A7F9-290849EB7AD1}"/>
              </a:ext>
            </a:extLst>
          </p:cNvPr>
          <p:cNvGrpSpPr/>
          <p:nvPr userDrawn="1"/>
        </p:nvGrpSpPr>
        <p:grpSpPr>
          <a:xfrm>
            <a:off x="10139016" y="6339600"/>
            <a:ext cx="1978336" cy="518400"/>
            <a:chOff x="10200927" y="6318002"/>
            <a:chExt cx="1959872" cy="439099"/>
          </a:xfrm>
        </p:grpSpPr>
        <p:sp>
          <p:nvSpPr>
            <p:cNvPr id="6" name="직사각형 8">
              <a:extLst>
                <a:ext uri="{FF2B5EF4-FFF2-40B4-BE49-F238E27FC236}">
                  <a16:creationId xmlns:a16="http://schemas.microsoft.com/office/drawing/2014/main" id="{CB6CB1BC-51CA-298E-1B82-D03E303E2158}"/>
                </a:ext>
              </a:extLst>
            </p:cNvPr>
            <p:cNvSpPr/>
            <p:nvPr/>
          </p:nvSpPr>
          <p:spPr>
            <a:xfrm>
              <a:off x="10200927" y="6475696"/>
              <a:ext cx="1547072" cy="234626"/>
            </a:xfrm>
            <a:prstGeom prst="rect">
              <a:avLst/>
            </a:prstGeom>
          </p:spPr>
          <p:txBody>
            <a:bodyPr wrap="none" anchor="ctr">
              <a:spAutoFit/>
            </a:bodyPr>
            <a:lstStyle/>
            <a:p>
              <a:r>
                <a:rPr lang="en-US" altLang="ko-KR" sz="1200" b="1" i="1" dirty="0">
                  <a:solidFill>
                    <a:srgbClr val="FF6600"/>
                  </a:solidFill>
                  <a:effectLst/>
                  <a:latin typeface="Coronet" pitchFamily="66" charset="0"/>
                  <a:cs typeface="Times New Roman" pitchFamily="18" charset="0"/>
                </a:rPr>
                <a:t>Propulsion</a:t>
              </a:r>
              <a:r>
                <a:rPr lang="en-US" altLang="ko-KR" sz="1200" b="1" i="1" baseline="0" dirty="0">
                  <a:solidFill>
                    <a:srgbClr val="FF6600"/>
                  </a:solidFill>
                  <a:effectLst/>
                  <a:latin typeface="Coronet" pitchFamily="66" charset="0"/>
                  <a:cs typeface="Times New Roman" pitchFamily="18" charset="0"/>
                </a:rPr>
                <a:t> &amp; Combustion Lab.</a:t>
              </a:r>
              <a:endParaRPr lang="ko-KR" altLang="en-US" sz="1200" b="1" i="1" dirty="0">
                <a:solidFill>
                  <a:srgbClr val="FF6600"/>
                </a:solidFill>
                <a:effectLst/>
                <a:latin typeface="Coronet" pitchFamily="66" charset="0"/>
                <a:cs typeface="Times New Roman" pitchFamily="18" charset="0"/>
              </a:endParaRPr>
            </a:p>
          </p:txBody>
        </p:sp>
        <p:pic>
          <p:nvPicPr>
            <p:cNvPr id="7" name="그림 6">
              <a:extLst>
                <a:ext uri="{FF2B5EF4-FFF2-40B4-BE49-F238E27FC236}">
                  <a16:creationId xmlns:a16="http://schemas.microsoft.com/office/drawing/2014/main" id="{2181A9C6-81B3-8FF0-D876-140D8915B84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642400" y="6318002"/>
              <a:ext cx="518399" cy="439099"/>
            </a:xfrm>
            <a:prstGeom prst="rect">
              <a:avLst/>
            </a:prstGeom>
          </p:spPr>
        </p:pic>
      </p:grpSp>
      <p:sp>
        <p:nvSpPr>
          <p:cNvPr id="9" name="직사각형 8">
            <a:extLst>
              <a:ext uri="{FF2B5EF4-FFF2-40B4-BE49-F238E27FC236}">
                <a16:creationId xmlns:a16="http://schemas.microsoft.com/office/drawing/2014/main" id="{924BC94F-7182-B69A-60C8-C1AE5CA53505}"/>
              </a:ext>
            </a:extLst>
          </p:cNvPr>
          <p:cNvSpPr/>
          <p:nvPr userDrawn="1"/>
        </p:nvSpPr>
        <p:spPr>
          <a:xfrm>
            <a:off x="0" y="732842"/>
            <a:ext cx="12192000" cy="66939"/>
          </a:xfrm>
          <a:prstGeom prst="rect">
            <a:avLst/>
          </a:prstGeom>
          <a:gradFill flip="none" rotWithShape="1">
            <a:gsLst>
              <a:gs pos="0">
                <a:srgbClr val="FF9933"/>
              </a:gs>
              <a:gs pos="23000">
                <a:srgbClr val="FF9933"/>
              </a:gs>
              <a:gs pos="0">
                <a:srgbClr val="FF9933"/>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rgbClr val="FF6600"/>
              </a:solidFill>
            </a:endParaRPr>
          </a:p>
        </p:txBody>
      </p:sp>
    </p:spTree>
    <p:extLst>
      <p:ext uri="{BB962C8B-B14F-4D97-AF65-F5344CB8AC3E}">
        <p14:creationId xmlns:p14="http://schemas.microsoft.com/office/powerpoint/2010/main" val="900371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번호 없음">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C69D0D0-B574-CBE9-1FFC-064DEB975FFA}"/>
              </a:ext>
            </a:extLst>
          </p:cNvPr>
          <p:cNvGrpSpPr/>
          <p:nvPr userDrawn="1"/>
        </p:nvGrpSpPr>
        <p:grpSpPr>
          <a:xfrm>
            <a:off x="115347" y="6427547"/>
            <a:ext cx="2030699" cy="370800"/>
            <a:chOff x="194972" y="6414161"/>
            <a:chExt cx="2030698" cy="370800"/>
          </a:xfrm>
        </p:grpSpPr>
        <p:sp>
          <p:nvSpPr>
            <p:cNvPr id="3" name="TextBox 2">
              <a:extLst>
                <a:ext uri="{FF2B5EF4-FFF2-40B4-BE49-F238E27FC236}">
                  <a16:creationId xmlns:a16="http://schemas.microsoft.com/office/drawing/2014/main" id="{3B5FD06A-C703-07BC-4F55-11395315C627}"/>
                </a:ext>
              </a:extLst>
            </p:cNvPr>
            <p:cNvSpPr txBox="1"/>
            <p:nvPr/>
          </p:nvSpPr>
          <p:spPr>
            <a:xfrm>
              <a:off x="468551" y="6475627"/>
              <a:ext cx="1757119"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ko-KR" sz="1200" b="1" i="1" baseline="0" dirty="0">
                  <a:solidFill>
                    <a:srgbClr val="FF6600"/>
                  </a:solidFill>
                  <a:effectLst/>
                  <a:latin typeface="Coronet" pitchFamily="66" charset="0"/>
                  <a:ea typeface="HY그래픽B" pitchFamily="18" charset="-127"/>
                  <a:cs typeface="Times New Roman" pitchFamily="18" charset="0"/>
                </a:rPr>
                <a:t> </a:t>
              </a:r>
              <a:r>
                <a:rPr lang="en-US" altLang="ko-KR" sz="1200" b="1" i="1" baseline="0" dirty="0" err="1">
                  <a:solidFill>
                    <a:srgbClr val="FF6600"/>
                  </a:solidFill>
                  <a:effectLst/>
                  <a:latin typeface="Coronet" pitchFamily="66" charset="0"/>
                  <a:ea typeface="HY그래픽B" pitchFamily="18" charset="-127"/>
                  <a:cs typeface="Times New Roman" pitchFamily="18" charset="0"/>
                </a:rPr>
                <a:t>Jeonbuk</a:t>
              </a:r>
              <a:r>
                <a:rPr lang="en-US" altLang="ko-KR" sz="1200" b="1" i="1" baseline="0" dirty="0">
                  <a:solidFill>
                    <a:srgbClr val="FF6600"/>
                  </a:solidFill>
                  <a:effectLst/>
                  <a:latin typeface="Coronet" pitchFamily="66" charset="0"/>
                  <a:ea typeface="HY그래픽B" pitchFamily="18" charset="-127"/>
                  <a:cs typeface="Times New Roman" pitchFamily="18" charset="0"/>
                </a:rPr>
                <a:t> National University</a:t>
              </a:r>
              <a:endParaRPr lang="en-US" altLang="ko-KR" sz="1200" b="1" i="1" dirty="0">
                <a:solidFill>
                  <a:srgbClr val="FF6600"/>
                </a:solidFill>
                <a:effectLst/>
                <a:latin typeface="Coronet" pitchFamily="66" charset="0"/>
                <a:ea typeface="HY그래픽B" pitchFamily="18" charset="-127"/>
                <a:cs typeface="Times New Roman" pitchFamily="18" charset="0"/>
              </a:endParaRPr>
            </a:p>
          </p:txBody>
        </p:sp>
        <p:pic>
          <p:nvPicPr>
            <p:cNvPr id="4" name="그림 3">
              <a:extLst>
                <a:ext uri="{FF2B5EF4-FFF2-40B4-BE49-F238E27FC236}">
                  <a16:creationId xmlns:a16="http://schemas.microsoft.com/office/drawing/2014/main" id="{B02B93CB-F895-5CF3-708A-A1F8AD201A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4972" y="6414161"/>
              <a:ext cx="237600" cy="370800"/>
            </a:xfrm>
            <a:prstGeom prst="rect">
              <a:avLst/>
            </a:prstGeom>
          </p:spPr>
        </p:pic>
      </p:grpSp>
      <p:grpSp>
        <p:nvGrpSpPr>
          <p:cNvPr id="5" name="그룹 4">
            <a:extLst>
              <a:ext uri="{FF2B5EF4-FFF2-40B4-BE49-F238E27FC236}">
                <a16:creationId xmlns:a16="http://schemas.microsoft.com/office/drawing/2014/main" id="{3A241055-CA6A-D590-A7F9-290849EB7AD1}"/>
              </a:ext>
            </a:extLst>
          </p:cNvPr>
          <p:cNvGrpSpPr/>
          <p:nvPr userDrawn="1"/>
        </p:nvGrpSpPr>
        <p:grpSpPr>
          <a:xfrm>
            <a:off x="10139016" y="6339600"/>
            <a:ext cx="1978336" cy="518400"/>
            <a:chOff x="10200927" y="6318002"/>
            <a:chExt cx="1959872" cy="439099"/>
          </a:xfrm>
        </p:grpSpPr>
        <p:sp>
          <p:nvSpPr>
            <p:cNvPr id="6" name="직사각형 8">
              <a:extLst>
                <a:ext uri="{FF2B5EF4-FFF2-40B4-BE49-F238E27FC236}">
                  <a16:creationId xmlns:a16="http://schemas.microsoft.com/office/drawing/2014/main" id="{CB6CB1BC-51CA-298E-1B82-D03E303E2158}"/>
                </a:ext>
              </a:extLst>
            </p:cNvPr>
            <p:cNvSpPr/>
            <p:nvPr/>
          </p:nvSpPr>
          <p:spPr>
            <a:xfrm>
              <a:off x="10200927" y="6475696"/>
              <a:ext cx="1547072" cy="234626"/>
            </a:xfrm>
            <a:prstGeom prst="rect">
              <a:avLst/>
            </a:prstGeom>
          </p:spPr>
          <p:txBody>
            <a:bodyPr wrap="none" anchor="ctr">
              <a:spAutoFit/>
            </a:bodyPr>
            <a:lstStyle/>
            <a:p>
              <a:r>
                <a:rPr lang="en-US" altLang="ko-KR" sz="1200" b="1" i="1" dirty="0">
                  <a:solidFill>
                    <a:srgbClr val="FF6600"/>
                  </a:solidFill>
                  <a:effectLst/>
                  <a:latin typeface="Coronet" pitchFamily="66" charset="0"/>
                  <a:cs typeface="Times New Roman" pitchFamily="18" charset="0"/>
                </a:rPr>
                <a:t>Propulsion</a:t>
              </a:r>
              <a:r>
                <a:rPr lang="en-US" altLang="ko-KR" sz="1200" b="1" i="1" baseline="0" dirty="0">
                  <a:solidFill>
                    <a:srgbClr val="FF6600"/>
                  </a:solidFill>
                  <a:effectLst/>
                  <a:latin typeface="Coronet" pitchFamily="66" charset="0"/>
                  <a:cs typeface="Times New Roman" pitchFamily="18" charset="0"/>
                </a:rPr>
                <a:t> &amp; Combustion Lab.</a:t>
              </a:r>
              <a:endParaRPr lang="ko-KR" altLang="en-US" sz="1200" b="1" i="1" dirty="0">
                <a:solidFill>
                  <a:srgbClr val="FF6600"/>
                </a:solidFill>
                <a:effectLst/>
                <a:latin typeface="Coronet" pitchFamily="66" charset="0"/>
                <a:cs typeface="Times New Roman" pitchFamily="18" charset="0"/>
              </a:endParaRPr>
            </a:p>
          </p:txBody>
        </p:sp>
        <p:pic>
          <p:nvPicPr>
            <p:cNvPr id="7" name="그림 6">
              <a:extLst>
                <a:ext uri="{FF2B5EF4-FFF2-40B4-BE49-F238E27FC236}">
                  <a16:creationId xmlns:a16="http://schemas.microsoft.com/office/drawing/2014/main" id="{2181A9C6-81B3-8FF0-D876-140D8915B84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642400" y="6318002"/>
              <a:ext cx="518399" cy="439099"/>
            </a:xfrm>
            <a:prstGeom prst="rect">
              <a:avLst/>
            </a:prstGeom>
          </p:spPr>
        </p:pic>
      </p:grpSp>
      <p:sp>
        <p:nvSpPr>
          <p:cNvPr id="9" name="직사각형 8">
            <a:extLst>
              <a:ext uri="{FF2B5EF4-FFF2-40B4-BE49-F238E27FC236}">
                <a16:creationId xmlns:a16="http://schemas.microsoft.com/office/drawing/2014/main" id="{924BC94F-7182-B69A-60C8-C1AE5CA53505}"/>
              </a:ext>
            </a:extLst>
          </p:cNvPr>
          <p:cNvSpPr/>
          <p:nvPr userDrawn="1"/>
        </p:nvSpPr>
        <p:spPr>
          <a:xfrm>
            <a:off x="0" y="732842"/>
            <a:ext cx="12192000" cy="66939"/>
          </a:xfrm>
          <a:prstGeom prst="rect">
            <a:avLst/>
          </a:prstGeom>
          <a:gradFill flip="none" rotWithShape="1">
            <a:gsLst>
              <a:gs pos="0">
                <a:srgbClr val="FF9933"/>
              </a:gs>
              <a:gs pos="23000">
                <a:srgbClr val="FF9933"/>
              </a:gs>
              <a:gs pos="0">
                <a:srgbClr val="FF9933"/>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rgbClr val="FF6600"/>
              </a:solidFill>
            </a:endParaRPr>
          </a:p>
        </p:txBody>
      </p:sp>
      <p:sp>
        <p:nvSpPr>
          <p:cNvPr id="8" name="Slide Number Placeholder 5">
            <a:extLst>
              <a:ext uri="{FF2B5EF4-FFF2-40B4-BE49-F238E27FC236}">
                <a16:creationId xmlns:a16="http://schemas.microsoft.com/office/drawing/2014/main" id="{4FCFD6B9-B0AA-692C-8A65-127BB92BEF54}"/>
              </a:ext>
            </a:extLst>
          </p:cNvPr>
          <p:cNvSpPr>
            <a:spLocks noGrp="1"/>
          </p:cNvSpPr>
          <p:nvPr>
            <p:ph type="sldNum" sz="quarter" idx="12"/>
          </p:nvPr>
        </p:nvSpPr>
        <p:spPr>
          <a:xfrm>
            <a:off x="4724400" y="6396954"/>
            <a:ext cx="2743200" cy="365125"/>
          </a:xfrm>
        </p:spPr>
        <p:txBody>
          <a:bodyPr anchor="b"/>
          <a:lstStyle>
            <a:lvl1pPr algn="ctr">
              <a:defRPr>
                <a:solidFill>
                  <a:schemeClr val="tx1"/>
                </a:solidFill>
              </a:defRPr>
            </a:lvl1pPr>
          </a:lstStyle>
          <a:p>
            <a:fld id="{9423E49F-F10B-4159-89DC-E7A5556EB610}" type="slidenum">
              <a:rPr lang="ko-KR" altLang="en-US" smtClean="0"/>
              <a:pPr/>
              <a:t>‹#›</a:t>
            </a:fld>
            <a:endParaRPr lang="ko-KR" altLang="en-US"/>
          </a:p>
        </p:txBody>
      </p:sp>
    </p:spTree>
    <p:extLst>
      <p:ext uri="{BB962C8B-B14F-4D97-AF65-F5344CB8AC3E}">
        <p14:creationId xmlns:p14="http://schemas.microsoft.com/office/powerpoint/2010/main" val="3081140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44607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3049208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94024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675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890952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54022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978796515"/>
      </p:ext>
    </p:extLst>
  </p:cSld>
  <p:clrMap bg1="lt1" tx1="dk1" bg2="lt2" tx2="dk2" accent1="accent1" accent2="accent2" accent3="accent3" accent4="accent4" accent5="accent5" accent6="accent6" hlink="hlink" folHlink="folHlink"/>
  <p:sldLayoutIdLst>
    <p:sldLayoutId id="2147483675" r:id="rId1"/>
    <p:sldLayoutId id="2147483687" r:id="rId2"/>
    <p:sldLayoutId id="2147483688"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EEDAE-2808-7112-9C6F-71DB161BBA9D}"/>
              </a:ext>
            </a:extLst>
          </p:cNvPr>
          <p:cNvSpPr>
            <a:spLocks noGrp="1"/>
          </p:cNvSpPr>
          <p:nvPr>
            <p:ph type="ctrTitle"/>
          </p:nvPr>
        </p:nvSpPr>
        <p:spPr>
          <a:xfrm>
            <a:off x="1027611" y="1361112"/>
            <a:ext cx="10136778" cy="2067888"/>
          </a:xfrm>
        </p:spPr>
        <p:txBody>
          <a:bodyPr anchor="ctr">
            <a:normAutofit/>
          </a:bodyPr>
          <a:lstStyle/>
          <a:p>
            <a:r>
              <a:rPr lang="en-US" altLang="ko-KR" sz="4000" dirty="0">
                <a:latin typeface="Times New Roman" panose="02020603050405020304" pitchFamily="18" charset="0"/>
                <a:ea typeface="HY헤드라인M" panose="02030600000101010101" pitchFamily="18" charset="-127"/>
                <a:cs typeface="Times New Roman" panose="02020603050405020304" pitchFamily="18" charset="0"/>
              </a:rPr>
              <a:t>IR</a:t>
            </a:r>
            <a:r>
              <a:rPr lang="ko-KR" altLang="en-US" sz="4000" dirty="0">
                <a:latin typeface="Times New Roman" panose="02020603050405020304" pitchFamily="18" charset="0"/>
                <a:ea typeface="HY헤드라인M" panose="02030600000101010101" pitchFamily="18" charset="-127"/>
                <a:cs typeface="Times New Roman" panose="02020603050405020304" pitchFamily="18" charset="0"/>
              </a:rPr>
              <a:t> </a:t>
            </a:r>
            <a:r>
              <a:rPr lang="en-US" altLang="ko-KR" sz="4000" dirty="0">
                <a:latin typeface="Times New Roman" panose="02020603050405020304" pitchFamily="18" charset="0"/>
                <a:ea typeface="HY헤드라인M" panose="02030600000101010101" pitchFamily="18" charset="-127"/>
                <a:cs typeface="Times New Roman" panose="02020603050405020304" pitchFamily="18" charset="0"/>
              </a:rPr>
              <a:t>Radiation Characteristics of Rocket Exhaust Plumes under Varying Motor Operating Conditions</a:t>
            </a:r>
            <a:endParaRPr lang="ko-KR" altLang="en-US" sz="4000" dirty="0">
              <a:latin typeface="Times New Roman" panose="02020603050405020304" pitchFamily="18" charset="0"/>
              <a:ea typeface="HY헤드라인M" panose="02030600000101010101" pitchFamily="18" charset="-127"/>
              <a:cs typeface="Times New Roman" panose="02020603050405020304" pitchFamily="18" charset="0"/>
            </a:endParaRPr>
          </a:p>
        </p:txBody>
      </p:sp>
      <p:sp>
        <p:nvSpPr>
          <p:cNvPr id="3" name="부제목 2">
            <a:extLst>
              <a:ext uri="{FF2B5EF4-FFF2-40B4-BE49-F238E27FC236}">
                <a16:creationId xmlns:a16="http://schemas.microsoft.com/office/drawing/2014/main" id="{278E61EA-75D6-412D-DA6C-E112FFAAB775}"/>
              </a:ext>
            </a:extLst>
          </p:cNvPr>
          <p:cNvSpPr>
            <a:spLocks noGrp="1"/>
          </p:cNvSpPr>
          <p:nvPr>
            <p:ph type="subTitle" idx="1"/>
          </p:nvPr>
        </p:nvSpPr>
        <p:spPr>
          <a:xfrm>
            <a:off x="7098927" y="5176475"/>
            <a:ext cx="3870123" cy="561596"/>
          </a:xfrm>
        </p:spPr>
        <p:txBody>
          <a:bodyPr anchor="ctr">
            <a:normAutofit/>
          </a:bodyPr>
          <a:lstStyle/>
          <a:p>
            <a:pPr algn="r"/>
            <a:r>
              <a:rPr lang="ko-KR" altLang="en-US" sz="1600" dirty="0"/>
              <a:t>김진성</a:t>
            </a:r>
          </a:p>
        </p:txBody>
      </p:sp>
      <p:sp>
        <p:nvSpPr>
          <p:cNvPr id="4" name="TextBox 3">
            <a:extLst>
              <a:ext uri="{FF2B5EF4-FFF2-40B4-BE49-F238E27FC236}">
                <a16:creationId xmlns:a16="http://schemas.microsoft.com/office/drawing/2014/main" id="{42B3BC1C-C620-02CB-A82C-61C6E6B7B0F9}"/>
              </a:ext>
            </a:extLst>
          </p:cNvPr>
          <p:cNvSpPr txBox="1"/>
          <p:nvPr/>
        </p:nvSpPr>
        <p:spPr>
          <a:xfrm>
            <a:off x="8189097" y="4836113"/>
            <a:ext cx="2692866" cy="338554"/>
          </a:xfrm>
          <a:prstGeom prst="rect">
            <a:avLst/>
          </a:prstGeom>
          <a:noFill/>
        </p:spPr>
        <p:txBody>
          <a:bodyPr wrap="square" rtlCol="0">
            <a:spAutoFit/>
          </a:bodyPr>
          <a:lstStyle/>
          <a:p>
            <a:pPr algn="r"/>
            <a:r>
              <a:rPr lang="en-US" altLang="ko-KR" sz="1600" dirty="0">
                <a:solidFill>
                  <a:srgbClr val="002060"/>
                </a:solidFill>
              </a:rPr>
              <a:t>2024.05.13</a:t>
            </a:r>
            <a:endParaRPr lang="ko-KR" altLang="en-US" sz="1600" dirty="0">
              <a:solidFill>
                <a:srgbClr val="002060"/>
              </a:solidFill>
            </a:endParaRPr>
          </a:p>
        </p:txBody>
      </p:sp>
      <p:sp>
        <p:nvSpPr>
          <p:cNvPr id="5" name="TextBox 4">
            <a:extLst>
              <a:ext uri="{FF2B5EF4-FFF2-40B4-BE49-F238E27FC236}">
                <a16:creationId xmlns:a16="http://schemas.microsoft.com/office/drawing/2014/main" id="{D29F97C4-8AAA-50D8-7993-3B6FFCCDC7B8}"/>
              </a:ext>
            </a:extLst>
          </p:cNvPr>
          <p:cNvSpPr txBox="1"/>
          <p:nvPr/>
        </p:nvSpPr>
        <p:spPr>
          <a:xfrm>
            <a:off x="1567543" y="3702906"/>
            <a:ext cx="9056914" cy="369332"/>
          </a:xfrm>
          <a:prstGeom prst="rect">
            <a:avLst/>
          </a:prstGeom>
          <a:noFill/>
        </p:spPr>
        <p:txBody>
          <a:bodyPr wrap="square" rtlCol="0">
            <a:spAutoFit/>
          </a:bodyPr>
          <a:lstStyle/>
          <a:p>
            <a:pPr algn="ctr"/>
            <a:r>
              <a:rPr lang="en-US" altLang="ko-KR" dirty="0" err="1"/>
              <a:t>Niu</a:t>
            </a:r>
            <a:r>
              <a:rPr lang="en-US" altLang="ko-KR" dirty="0"/>
              <a:t>. Qinglin et al., </a:t>
            </a:r>
            <a:r>
              <a:rPr lang="en-US" altLang="ko-KR" i="1" dirty="0"/>
              <a:t>Chinese Journal of Aeronautics</a:t>
            </a:r>
            <a:r>
              <a:rPr lang="en-US" altLang="ko-KR" dirty="0"/>
              <a:t>, Vol.30, No. 3, pp.1101-1114, 2017</a:t>
            </a:r>
            <a:endParaRPr lang="ko-KR" altLang="en-US" dirty="0"/>
          </a:p>
        </p:txBody>
      </p:sp>
    </p:spTree>
    <p:extLst>
      <p:ext uri="{BB962C8B-B14F-4D97-AF65-F5344CB8AC3E}">
        <p14:creationId xmlns:p14="http://schemas.microsoft.com/office/powerpoint/2010/main" val="584117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CBDABDE-3AA9-58D1-98B3-DC644F9FE267}"/>
              </a:ext>
            </a:extLst>
          </p:cNvPr>
          <p:cNvPicPr>
            <a:picLocks noChangeAspect="1"/>
          </p:cNvPicPr>
          <p:nvPr/>
        </p:nvPicPr>
        <p:blipFill>
          <a:blip r:embed="rId2"/>
          <a:stretch>
            <a:fillRect/>
          </a:stretch>
        </p:blipFill>
        <p:spPr>
          <a:xfrm>
            <a:off x="6343650" y="2927492"/>
            <a:ext cx="2959100" cy="546100"/>
          </a:xfrm>
          <a:prstGeom prst="rect">
            <a:avLst/>
          </a:prstGeom>
        </p:spPr>
      </p:pic>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9438350"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Infrared radiation transfer model</a:t>
            </a:r>
          </a:p>
          <a:p>
            <a:pPr marL="742950" lvl="1" indent="-285750">
              <a:buFont typeface="Wingdings" pitchFamily="2" charset="2"/>
              <a:buChar char="ü"/>
            </a:pPr>
            <a:r>
              <a:rPr lang="en-US" altLang="ko-KR" dirty="0"/>
              <a:t>The radiant intensity of the exhaust plume results from three effects.</a:t>
            </a:r>
          </a:p>
          <a:p>
            <a:pPr marL="1111250" lvl="1" indent="-338138">
              <a:buFont typeface="+mj-lt"/>
              <a:buAutoNum type="arabicPeriod"/>
            </a:pPr>
            <a:r>
              <a:rPr lang="en-US" altLang="ko-KR" dirty="0"/>
              <a:t>Spectral emission lines determined by the composition and temperature of the gases</a:t>
            </a:r>
          </a:p>
          <a:p>
            <a:pPr marL="1111250" lvl="1" indent="-338138">
              <a:buFont typeface="+mj-lt"/>
              <a:buAutoNum type="arabicPeriod"/>
            </a:pPr>
            <a:r>
              <a:rPr lang="en-US" altLang="ko-KR" dirty="0"/>
              <a:t>Broadband(Planck) radiation determined by the temperature of the gases</a:t>
            </a:r>
          </a:p>
          <a:p>
            <a:pPr marL="1111250" lvl="1" indent="-338138">
              <a:buFont typeface="+mj-lt"/>
              <a:buAutoNum type="arabicPeriod"/>
            </a:pPr>
            <a:r>
              <a:rPr lang="en-US" altLang="ko-KR" dirty="0"/>
              <a:t>Spectral absorption of the radiance by the plume itself</a:t>
            </a:r>
          </a:p>
        </p:txBody>
      </p:sp>
      <p:sp>
        <p:nvSpPr>
          <p:cNvPr id="23" name="슬라이드 번호 개체 틀 22">
            <a:extLst>
              <a:ext uri="{FF2B5EF4-FFF2-40B4-BE49-F238E27FC236}">
                <a16:creationId xmlns:a16="http://schemas.microsoft.com/office/drawing/2014/main" id="{80F6E731-58BC-8810-E233-62D09156957D}"/>
              </a:ext>
            </a:extLst>
          </p:cNvPr>
          <p:cNvSpPr>
            <a:spLocks noGrp="1"/>
          </p:cNvSpPr>
          <p:nvPr>
            <p:ph type="sldNum" sz="quarter" idx="12"/>
          </p:nvPr>
        </p:nvSpPr>
        <p:spPr/>
        <p:txBody>
          <a:bodyPr/>
          <a:lstStyle/>
          <a:p>
            <a:fld id="{9423E49F-F10B-4159-89DC-E7A5556EB610}" type="slidenum">
              <a:rPr lang="ko-KR" altLang="en-US" smtClean="0"/>
              <a:pPr/>
              <a:t>10</a:t>
            </a:fld>
            <a:endParaRPr lang="ko-KR" altLang="en-US"/>
          </a:p>
        </p:txBody>
      </p:sp>
      <p:sp>
        <p:nvSpPr>
          <p:cNvPr id="4" name="TextBox 3">
            <a:extLst>
              <a:ext uri="{FF2B5EF4-FFF2-40B4-BE49-F238E27FC236}">
                <a16:creationId xmlns:a16="http://schemas.microsoft.com/office/drawing/2014/main" id="{2411E7B2-EDD3-BDE2-A666-9CDCAC165E34}"/>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2.</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Physical models</a:t>
            </a:r>
          </a:p>
        </p:txBody>
      </p:sp>
      <p:pic>
        <p:nvPicPr>
          <p:cNvPr id="6" name="그림 5">
            <a:extLst>
              <a:ext uri="{FF2B5EF4-FFF2-40B4-BE49-F238E27FC236}">
                <a16:creationId xmlns:a16="http://schemas.microsoft.com/office/drawing/2014/main" id="{CA342781-7AC3-5835-B004-598B2B82C8C1}"/>
              </a:ext>
            </a:extLst>
          </p:cNvPr>
          <p:cNvPicPr>
            <a:picLocks noChangeAspect="1"/>
          </p:cNvPicPr>
          <p:nvPr/>
        </p:nvPicPr>
        <p:blipFill>
          <a:blip r:embed="rId3"/>
          <a:stretch>
            <a:fillRect/>
          </a:stretch>
        </p:blipFill>
        <p:spPr>
          <a:xfrm>
            <a:off x="1715262" y="2841696"/>
            <a:ext cx="4762500" cy="558800"/>
          </a:xfrm>
          <a:prstGeom prst="rect">
            <a:avLst/>
          </a:prstGeom>
        </p:spPr>
      </p:pic>
      <p:pic>
        <p:nvPicPr>
          <p:cNvPr id="8" name="그림 7">
            <a:extLst>
              <a:ext uri="{FF2B5EF4-FFF2-40B4-BE49-F238E27FC236}">
                <a16:creationId xmlns:a16="http://schemas.microsoft.com/office/drawing/2014/main" id="{112C895B-8405-BB8C-7F5E-D0DD00A82373}"/>
              </a:ext>
            </a:extLst>
          </p:cNvPr>
          <p:cNvPicPr>
            <a:picLocks noChangeAspect="1"/>
          </p:cNvPicPr>
          <p:nvPr/>
        </p:nvPicPr>
        <p:blipFill>
          <a:blip r:embed="rId4"/>
          <a:stretch>
            <a:fillRect/>
          </a:stretch>
        </p:blipFill>
        <p:spPr>
          <a:xfrm>
            <a:off x="1715262" y="3616706"/>
            <a:ext cx="2616200" cy="673100"/>
          </a:xfrm>
          <a:prstGeom prst="rect">
            <a:avLst/>
          </a:prstGeom>
        </p:spPr>
      </p:pic>
      <p:pic>
        <p:nvPicPr>
          <p:cNvPr id="9" name="그림 8">
            <a:extLst>
              <a:ext uri="{FF2B5EF4-FFF2-40B4-BE49-F238E27FC236}">
                <a16:creationId xmlns:a16="http://schemas.microsoft.com/office/drawing/2014/main" id="{479F63AD-3666-0C10-F50F-E1D433EF3D0C}"/>
              </a:ext>
            </a:extLst>
          </p:cNvPr>
          <p:cNvPicPr>
            <a:picLocks noChangeAspect="1"/>
          </p:cNvPicPr>
          <p:nvPr/>
        </p:nvPicPr>
        <p:blipFill>
          <a:blip r:embed="rId5"/>
          <a:stretch>
            <a:fillRect/>
          </a:stretch>
        </p:blipFill>
        <p:spPr>
          <a:xfrm>
            <a:off x="3349878" y="4257778"/>
            <a:ext cx="5492244" cy="2212272"/>
          </a:xfrm>
          <a:prstGeom prst="rect">
            <a:avLst/>
          </a:prstGeom>
        </p:spPr>
      </p:pic>
    </p:spTree>
    <p:extLst>
      <p:ext uri="{BB962C8B-B14F-4D97-AF65-F5344CB8AC3E}">
        <p14:creationId xmlns:p14="http://schemas.microsoft.com/office/powerpoint/2010/main" val="88330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25383"/>
            <a:ext cx="7625593" cy="3785652"/>
          </a:xfrm>
          <a:prstGeom prst="rect">
            <a:avLst/>
          </a:prstGeom>
          <a:noFill/>
        </p:spPr>
        <p:txBody>
          <a:bodyPr wrap="square" rtlCol="0">
            <a:spAutoFit/>
          </a:bodyPr>
          <a:lstStyle/>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Introduction</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Physical Models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Numerical method</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Results</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Conclusions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11</a:t>
            </a:fld>
            <a:endParaRPr lang="ko-KR" altLang="en-US"/>
          </a:p>
        </p:txBody>
      </p:sp>
    </p:spTree>
    <p:extLst>
      <p:ext uri="{BB962C8B-B14F-4D97-AF65-F5344CB8AC3E}">
        <p14:creationId xmlns:p14="http://schemas.microsoft.com/office/powerpoint/2010/main" val="410448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9438350"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Computational domain</a:t>
            </a:r>
          </a:p>
          <a:p>
            <a:pPr marL="742950" lvl="1" indent="-285750">
              <a:buFont typeface="Wingdings" panose="05000000000000000000" pitchFamily="2" charset="2"/>
              <a:buChar char="§"/>
            </a:pPr>
            <a:r>
              <a:rPr lang="en-US" altLang="ko-KR" dirty="0"/>
              <a:t>BEM-2 motor</a:t>
            </a:r>
          </a:p>
        </p:txBody>
      </p:sp>
      <p:sp>
        <p:nvSpPr>
          <p:cNvPr id="4" name="TextBox 3">
            <a:extLst>
              <a:ext uri="{FF2B5EF4-FFF2-40B4-BE49-F238E27FC236}">
                <a16:creationId xmlns:a16="http://schemas.microsoft.com/office/drawing/2014/main" id="{2411E7B2-EDD3-BDE2-A666-9CDCAC165E34}"/>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3.</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Numerical method</a:t>
            </a:r>
          </a:p>
        </p:txBody>
      </p:sp>
      <p:pic>
        <p:nvPicPr>
          <p:cNvPr id="5" name="그림 4">
            <a:extLst>
              <a:ext uri="{FF2B5EF4-FFF2-40B4-BE49-F238E27FC236}">
                <a16:creationId xmlns:a16="http://schemas.microsoft.com/office/drawing/2014/main" id="{0A066DE8-63D2-1B58-4AD4-7E98529C9C88}"/>
              </a:ext>
            </a:extLst>
          </p:cNvPr>
          <p:cNvPicPr>
            <a:picLocks noChangeAspect="1"/>
          </p:cNvPicPr>
          <p:nvPr/>
        </p:nvPicPr>
        <p:blipFill>
          <a:blip r:embed="rId2"/>
          <a:stretch>
            <a:fillRect/>
          </a:stretch>
        </p:blipFill>
        <p:spPr>
          <a:xfrm>
            <a:off x="1305605" y="1741714"/>
            <a:ext cx="8448675" cy="3810000"/>
          </a:xfrm>
          <a:prstGeom prst="rect">
            <a:avLst/>
          </a:prstGeom>
        </p:spPr>
      </p:pic>
      <p:pic>
        <p:nvPicPr>
          <p:cNvPr id="7" name="그림 6">
            <a:extLst>
              <a:ext uri="{FF2B5EF4-FFF2-40B4-BE49-F238E27FC236}">
                <a16:creationId xmlns:a16="http://schemas.microsoft.com/office/drawing/2014/main" id="{3830766D-29E2-D539-4A35-08B50CF4F8B8}"/>
              </a:ext>
            </a:extLst>
          </p:cNvPr>
          <p:cNvPicPr>
            <a:picLocks noChangeAspect="1"/>
          </p:cNvPicPr>
          <p:nvPr/>
        </p:nvPicPr>
        <p:blipFill>
          <a:blip r:embed="rId3"/>
          <a:stretch>
            <a:fillRect/>
          </a:stretch>
        </p:blipFill>
        <p:spPr>
          <a:xfrm>
            <a:off x="4122294" y="5627488"/>
            <a:ext cx="4152900" cy="361950"/>
          </a:xfrm>
          <a:prstGeom prst="rect">
            <a:avLst/>
          </a:prstGeom>
        </p:spPr>
      </p:pic>
    </p:spTree>
    <p:extLst>
      <p:ext uri="{BB962C8B-B14F-4D97-AF65-F5344CB8AC3E}">
        <p14:creationId xmlns:p14="http://schemas.microsoft.com/office/powerpoint/2010/main" val="393922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943835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Validation of the infrared radiation code</a:t>
            </a:r>
          </a:p>
          <a:p>
            <a:pPr marL="742950" lvl="1" indent="-285750">
              <a:buFont typeface="Wingdings" panose="05000000000000000000" pitchFamily="2" charset="2"/>
              <a:buChar char="§"/>
            </a:pPr>
            <a:r>
              <a:rPr lang="en-US" altLang="ko-KR" dirty="0"/>
              <a:t>BEM-2 motor</a:t>
            </a:r>
          </a:p>
          <a:p>
            <a:pPr marL="1200150" lvl="2" indent="-285750">
              <a:buFontTx/>
              <a:buChar char="-"/>
            </a:pPr>
            <a:r>
              <a:rPr lang="en-US" altLang="ko-KR" b="0" i="0" dirty="0">
                <a:solidFill>
                  <a:srgbClr val="0D0D0D"/>
                </a:solidFill>
                <a:effectLst/>
                <a:highlight>
                  <a:srgbClr val="FFFFFF"/>
                </a:highlight>
              </a:rPr>
              <a:t>The calculated values of infrared emissions predicted based on the plume's flow field were compared with experimental values.</a:t>
            </a:r>
          </a:p>
          <a:p>
            <a:pPr marL="1200150" lvl="2" indent="-285750">
              <a:buFontTx/>
              <a:buChar char="-"/>
            </a:pPr>
            <a:endParaRPr lang="en-US" altLang="ko-KR" dirty="0">
              <a:solidFill>
                <a:srgbClr val="0D0D0D"/>
              </a:solidFill>
              <a:highlight>
                <a:srgbClr val="FFFFFF"/>
              </a:highlight>
            </a:endParaRPr>
          </a:p>
          <a:p>
            <a:pPr marL="1200150" lvl="2" indent="-285750">
              <a:buFontTx/>
              <a:buChar char="-"/>
            </a:pPr>
            <a:r>
              <a:rPr lang="en-US" altLang="ko-KR" b="0" i="0" dirty="0">
                <a:solidFill>
                  <a:srgbClr val="0D0D0D"/>
                </a:solidFill>
                <a:effectLst/>
                <a:highlight>
                  <a:srgbClr val="FFFFFF"/>
                </a:highlight>
              </a:rPr>
              <a:t>The distribution of 'diamonds' and the radiance intensity of the calculated infrared images show a good match with the measured results.</a:t>
            </a:r>
            <a:endParaRPr lang="en-US" altLang="ko-KR" dirty="0"/>
          </a:p>
        </p:txBody>
      </p:sp>
      <p:sp>
        <p:nvSpPr>
          <p:cNvPr id="4" name="TextBox 3">
            <a:extLst>
              <a:ext uri="{FF2B5EF4-FFF2-40B4-BE49-F238E27FC236}">
                <a16:creationId xmlns:a16="http://schemas.microsoft.com/office/drawing/2014/main" id="{2411E7B2-EDD3-BDE2-A666-9CDCAC165E34}"/>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3.</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Numerical method</a:t>
            </a:r>
          </a:p>
        </p:txBody>
      </p:sp>
      <p:grpSp>
        <p:nvGrpSpPr>
          <p:cNvPr id="11" name="그룹 10">
            <a:extLst>
              <a:ext uri="{FF2B5EF4-FFF2-40B4-BE49-F238E27FC236}">
                <a16:creationId xmlns:a16="http://schemas.microsoft.com/office/drawing/2014/main" id="{EAA1B6E2-80D2-7587-148F-DD4543D20E2F}"/>
              </a:ext>
            </a:extLst>
          </p:cNvPr>
          <p:cNvGrpSpPr/>
          <p:nvPr/>
        </p:nvGrpSpPr>
        <p:grpSpPr>
          <a:xfrm>
            <a:off x="1351926" y="3290970"/>
            <a:ext cx="9261723" cy="1783625"/>
            <a:chOff x="1266227" y="4054766"/>
            <a:chExt cx="9261723" cy="1783625"/>
          </a:xfrm>
        </p:grpSpPr>
        <p:pic>
          <p:nvPicPr>
            <p:cNvPr id="8" name="그림 7">
              <a:extLst>
                <a:ext uri="{FF2B5EF4-FFF2-40B4-BE49-F238E27FC236}">
                  <a16:creationId xmlns:a16="http://schemas.microsoft.com/office/drawing/2014/main" id="{989E72A4-FFB3-3112-F3D3-260116710DC5}"/>
                </a:ext>
              </a:extLst>
            </p:cNvPr>
            <p:cNvPicPr>
              <a:picLocks noChangeAspect="1"/>
            </p:cNvPicPr>
            <p:nvPr/>
          </p:nvPicPr>
          <p:blipFill rotWithShape="1">
            <a:blip r:embed="rId2"/>
            <a:srcRect b="59293"/>
            <a:stretch/>
          </p:blipFill>
          <p:spPr>
            <a:xfrm>
              <a:off x="1266227" y="4054766"/>
              <a:ext cx="4724400" cy="1783625"/>
            </a:xfrm>
            <a:prstGeom prst="rect">
              <a:avLst/>
            </a:prstGeom>
          </p:spPr>
        </p:pic>
        <p:pic>
          <p:nvPicPr>
            <p:cNvPr id="9" name="그림 8">
              <a:extLst>
                <a:ext uri="{FF2B5EF4-FFF2-40B4-BE49-F238E27FC236}">
                  <a16:creationId xmlns:a16="http://schemas.microsoft.com/office/drawing/2014/main" id="{6914DDC5-7A46-4CC0-CD3F-72A0A4771162}"/>
                </a:ext>
              </a:extLst>
            </p:cNvPr>
            <p:cNvPicPr>
              <a:picLocks noChangeAspect="1"/>
            </p:cNvPicPr>
            <p:nvPr/>
          </p:nvPicPr>
          <p:blipFill rotWithShape="1">
            <a:blip r:embed="rId2"/>
            <a:srcRect t="40907" b="18385"/>
            <a:stretch/>
          </p:blipFill>
          <p:spPr>
            <a:xfrm>
              <a:off x="5803550" y="4054766"/>
              <a:ext cx="4724400" cy="1783625"/>
            </a:xfrm>
            <a:prstGeom prst="rect">
              <a:avLst/>
            </a:prstGeom>
          </p:spPr>
        </p:pic>
      </p:grpSp>
      <p:pic>
        <p:nvPicPr>
          <p:cNvPr id="10" name="그림 9">
            <a:extLst>
              <a:ext uri="{FF2B5EF4-FFF2-40B4-BE49-F238E27FC236}">
                <a16:creationId xmlns:a16="http://schemas.microsoft.com/office/drawing/2014/main" id="{9FBB41B8-EF1A-A7C8-34C5-FF10CCB46C87}"/>
              </a:ext>
            </a:extLst>
          </p:cNvPr>
          <p:cNvPicPr>
            <a:picLocks noChangeAspect="1"/>
          </p:cNvPicPr>
          <p:nvPr/>
        </p:nvPicPr>
        <p:blipFill rotWithShape="1">
          <a:blip r:embed="rId2"/>
          <a:srcRect t="85429"/>
          <a:stretch/>
        </p:blipFill>
        <p:spPr>
          <a:xfrm>
            <a:off x="3638006" y="5314631"/>
            <a:ext cx="4724400" cy="638447"/>
          </a:xfrm>
          <a:prstGeom prst="rect">
            <a:avLst/>
          </a:prstGeom>
        </p:spPr>
      </p:pic>
    </p:spTree>
    <p:extLst>
      <p:ext uri="{BB962C8B-B14F-4D97-AF65-F5344CB8AC3E}">
        <p14:creationId xmlns:p14="http://schemas.microsoft.com/office/powerpoint/2010/main" val="102202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25383"/>
            <a:ext cx="7625593" cy="3785652"/>
          </a:xfrm>
          <a:prstGeom prst="rect">
            <a:avLst/>
          </a:prstGeom>
          <a:noFill/>
        </p:spPr>
        <p:txBody>
          <a:bodyPr wrap="square" rtlCol="0">
            <a:spAutoFit/>
          </a:bodyPr>
          <a:lstStyle/>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Introduction</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Physical Models</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Numerical method</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Results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Conclusions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14</a:t>
            </a:fld>
            <a:endParaRPr lang="ko-KR" altLang="en-US"/>
          </a:p>
        </p:txBody>
      </p:sp>
    </p:spTree>
    <p:extLst>
      <p:ext uri="{BB962C8B-B14F-4D97-AF65-F5344CB8AC3E}">
        <p14:creationId xmlns:p14="http://schemas.microsoft.com/office/powerpoint/2010/main" val="75198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6810103"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afterburning (1/4)</a:t>
            </a:r>
          </a:p>
          <a:p>
            <a:pPr marL="742950" lvl="1" indent="-285750">
              <a:buFont typeface="Arial" panose="020B0604020202020204" pitchFamily="34" charset="0"/>
              <a:buChar char="•"/>
            </a:pPr>
            <a:r>
              <a:rPr lang="en-US" altLang="ko-KR" b="0" i="0" dirty="0">
                <a:solidFill>
                  <a:srgbClr val="0D0D0D"/>
                </a:solidFill>
                <a:effectLst/>
                <a:highlight>
                  <a:srgbClr val="FFFFFF"/>
                </a:highlight>
              </a:rPr>
              <a:t>The temperature distribution matches up to 0.3m. This is because the area is the jet core.</a:t>
            </a:r>
            <a:endParaRPr lang="en-US" altLang="ko-KR" dirty="0"/>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The average temperature is 200 to 300 K higher in reaction than in frozen.</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Several peaks in the temperature profile are caused by shock cells.</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Subsequently, the temperature converges to the ambient temperature.</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15</a:t>
            </a:fld>
            <a:endParaRPr lang="ko-KR" altLang="en-US"/>
          </a:p>
        </p:txBody>
      </p:sp>
      <p:pic>
        <p:nvPicPr>
          <p:cNvPr id="3" name="그림 2">
            <a:extLst>
              <a:ext uri="{FF2B5EF4-FFF2-40B4-BE49-F238E27FC236}">
                <a16:creationId xmlns:a16="http://schemas.microsoft.com/office/drawing/2014/main" id="{D3F7A4CD-EC21-61CB-3AAB-10003B6DEE37}"/>
              </a:ext>
            </a:extLst>
          </p:cNvPr>
          <p:cNvPicPr>
            <a:picLocks noChangeAspect="1"/>
          </p:cNvPicPr>
          <p:nvPr/>
        </p:nvPicPr>
        <p:blipFill>
          <a:blip r:embed="rId2"/>
          <a:stretch>
            <a:fillRect/>
          </a:stretch>
        </p:blipFill>
        <p:spPr>
          <a:xfrm>
            <a:off x="7013020" y="1019609"/>
            <a:ext cx="5178980" cy="3534017"/>
          </a:xfrm>
          <a:prstGeom prst="rect">
            <a:avLst/>
          </a:prstGeom>
        </p:spPr>
      </p:pic>
    </p:spTree>
    <p:extLst>
      <p:ext uri="{BB962C8B-B14F-4D97-AF65-F5344CB8AC3E}">
        <p14:creationId xmlns:p14="http://schemas.microsoft.com/office/powerpoint/2010/main" val="587706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1103376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afterburning (2/4)</a:t>
            </a:r>
          </a:p>
          <a:p>
            <a:pPr marL="742950" lvl="1" indent="-285750">
              <a:buFont typeface="Arial" panose="020B0604020202020204" pitchFamily="34" charset="0"/>
              <a:buChar char="•"/>
            </a:pPr>
            <a:r>
              <a:rPr lang="en-US" altLang="ko-KR" dirty="0">
                <a:solidFill>
                  <a:srgbClr val="0D0D0D"/>
                </a:solidFill>
                <a:highlight>
                  <a:srgbClr val="FFFFFF"/>
                </a:highlight>
              </a:rPr>
              <a:t>S</a:t>
            </a:r>
            <a:r>
              <a:rPr lang="en-US" altLang="ko-KR" b="0" i="0" dirty="0">
                <a:solidFill>
                  <a:srgbClr val="0D0D0D"/>
                </a:solidFill>
                <a:effectLst/>
                <a:highlight>
                  <a:srgbClr val="FFFFFF"/>
                </a:highlight>
              </a:rPr>
              <a:t>ignificant changes are observed in the far field area.</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In the far field, as the exhaust gases rapidly mix with ambient oxygen, the afterburning effect causes higher temperatures compared to the frozen plume.</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CO2 and H2O increase as H2 and CO mix react with the ambient air.</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16</a:t>
            </a:fld>
            <a:endParaRPr lang="ko-KR" altLang="en-US"/>
          </a:p>
        </p:txBody>
      </p:sp>
      <p:pic>
        <p:nvPicPr>
          <p:cNvPr id="3" name="그림 2">
            <a:extLst>
              <a:ext uri="{FF2B5EF4-FFF2-40B4-BE49-F238E27FC236}">
                <a16:creationId xmlns:a16="http://schemas.microsoft.com/office/drawing/2014/main" id="{AA895239-DC09-D43F-37D7-F95C84916144}"/>
              </a:ext>
            </a:extLst>
          </p:cNvPr>
          <p:cNvPicPr>
            <a:picLocks noChangeAspect="1"/>
          </p:cNvPicPr>
          <p:nvPr/>
        </p:nvPicPr>
        <p:blipFill rotWithShape="1">
          <a:blip r:embed="rId2"/>
          <a:srcRect b="52003"/>
          <a:stretch/>
        </p:blipFill>
        <p:spPr>
          <a:xfrm>
            <a:off x="940965" y="2968903"/>
            <a:ext cx="4799581" cy="3291608"/>
          </a:xfrm>
          <a:prstGeom prst="rect">
            <a:avLst/>
          </a:prstGeom>
        </p:spPr>
      </p:pic>
      <p:pic>
        <p:nvPicPr>
          <p:cNvPr id="4" name="그림 3">
            <a:extLst>
              <a:ext uri="{FF2B5EF4-FFF2-40B4-BE49-F238E27FC236}">
                <a16:creationId xmlns:a16="http://schemas.microsoft.com/office/drawing/2014/main" id="{9B06166E-9ADA-8FB3-E245-6FC17C82C613}"/>
              </a:ext>
            </a:extLst>
          </p:cNvPr>
          <p:cNvPicPr>
            <a:picLocks noChangeAspect="1"/>
          </p:cNvPicPr>
          <p:nvPr/>
        </p:nvPicPr>
        <p:blipFill rotWithShape="1">
          <a:blip r:embed="rId2"/>
          <a:srcRect t="52872"/>
          <a:stretch/>
        </p:blipFill>
        <p:spPr>
          <a:xfrm>
            <a:off x="6756693" y="3028500"/>
            <a:ext cx="4799581" cy="3232011"/>
          </a:xfrm>
          <a:prstGeom prst="rect">
            <a:avLst/>
          </a:prstGeom>
        </p:spPr>
      </p:pic>
    </p:spTree>
    <p:extLst>
      <p:ext uri="{BB962C8B-B14F-4D97-AF65-F5344CB8AC3E}">
        <p14:creationId xmlns:p14="http://schemas.microsoft.com/office/powerpoint/2010/main" val="127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1103376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 of afterburning (3/4)</a:t>
            </a:r>
          </a:p>
          <a:p>
            <a:pPr marL="742950" lvl="1" indent="-285750">
              <a:buFont typeface="Arial" panose="020B0604020202020204" pitchFamily="34" charset="0"/>
              <a:buChar char="•"/>
            </a:pPr>
            <a:r>
              <a:rPr lang="en-US" altLang="ko-KR" b="0" i="0" dirty="0">
                <a:solidFill>
                  <a:srgbClr val="0D0D0D"/>
                </a:solidFill>
                <a:effectLst/>
                <a:highlight>
                  <a:srgbClr val="FFFFFF"/>
                </a:highlight>
              </a:rPr>
              <a:t>The </a:t>
            </a:r>
            <a:r>
              <a:rPr lang="en-US" altLang="ko-KR" dirty="0">
                <a:solidFill>
                  <a:srgbClr val="0D0D0D"/>
                </a:solidFill>
                <a:highlight>
                  <a:srgbClr val="FFFFFF"/>
                </a:highlight>
              </a:rPr>
              <a:t>figures</a:t>
            </a:r>
            <a:r>
              <a:rPr lang="en-US" altLang="ko-KR" b="0" i="0" dirty="0">
                <a:solidFill>
                  <a:srgbClr val="0D0D0D"/>
                </a:solidFill>
                <a:effectLst/>
                <a:highlight>
                  <a:srgbClr val="FFFFFF"/>
                </a:highlight>
              </a:rPr>
              <a:t> show that the brightest diamonds appear at high gas temperatures.</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In the bright diamonds, there is a high molar concentration of the major species, H2O and CO2, which shows a distinct increase in the reaction plume.</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The molar fraction of each species, except for O2 and N2, always decreases due to the influx of atmospheric air.</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17</a:t>
            </a:fld>
            <a:endParaRPr lang="ko-KR" altLang="en-US"/>
          </a:p>
        </p:txBody>
      </p:sp>
      <p:grpSp>
        <p:nvGrpSpPr>
          <p:cNvPr id="9" name="그룹 8">
            <a:extLst>
              <a:ext uri="{FF2B5EF4-FFF2-40B4-BE49-F238E27FC236}">
                <a16:creationId xmlns:a16="http://schemas.microsoft.com/office/drawing/2014/main" id="{624623D1-89C5-423D-ECD1-BD58F38E2A16}"/>
              </a:ext>
            </a:extLst>
          </p:cNvPr>
          <p:cNvGrpSpPr/>
          <p:nvPr/>
        </p:nvGrpSpPr>
        <p:grpSpPr>
          <a:xfrm>
            <a:off x="114693" y="3677242"/>
            <a:ext cx="11962614" cy="2083988"/>
            <a:chOff x="0" y="3708174"/>
            <a:chExt cx="11962614" cy="2083988"/>
          </a:xfrm>
        </p:grpSpPr>
        <p:pic>
          <p:nvPicPr>
            <p:cNvPr id="3" name="그림 2">
              <a:extLst>
                <a:ext uri="{FF2B5EF4-FFF2-40B4-BE49-F238E27FC236}">
                  <a16:creationId xmlns:a16="http://schemas.microsoft.com/office/drawing/2014/main" id="{71944CED-B973-8114-9575-A2887EBAE251}"/>
                </a:ext>
              </a:extLst>
            </p:cNvPr>
            <p:cNvPicPr>
              <a:picLocks noChangeAspect="1"/>
            </p:cNvPicPr>
            <p:nvPr/>
          </p:nvPicPr>
          <p:blipFill rotWithShape="1">
            <a:blip r:embed="rId2"/>
            <a:srcRect b="69784"/>
            <a:stretch/>
          </p:blipFill>
          <p:spPr>
            <a:xfrm>
              <a:off x="0" y="3708174"/>
              <a:ext cx="3987538" cy="1726889"/>
            </a:xfrm>
            <a:prstGeom prst="rect">
              <a:avLst/>
            </a:prstGeom>
          </p:spPr>
        </p:pic>
        <p:pic>
          <p:nvPicPr>
            <p:cNvPr id="4" name="그림 3">
              <a:extLst>
                <a:ext uri="{FF2B5EF4-FFF2-40B4-BE49-F238E27FC236}">
                  <a16:creationId xmlns:a16="http://schemas.microsoft.com/office/drawing/2014/main" id="{C2301459-69E1-51D9-624E-F07978B17F33}"/>
                </a:ext>
              </a:extLst>
            </p:cNvPr>
            <p:cNvPicPr>
              <a:picLocks noChangeAspect="1"/>
            </p:cNvPicPr>
            <p:nvPr/>
          </p:nvPicPr>
          <p:blipFill rotWithShape="1">
            <a:blip r:embed="rId2"/>
            <a:srcRect t="31064" b="38720"/>
            <a:stretch/>
          </p:blipFill>
          <p:spPr>
            <a:xfrm>
              <a:off x="3987538" y="3731395"/>
              <a:ext cx="3987538" cy="1726889"/>
            </a:xfrm>
            <a:prstGeom prst="rect">
              <a:avLst/>
            </a:prstGeom>
          </p:spPr>
        </p:pic>
        <p:pic>
          <p:nvPicPr>
            <p:cNvPr id="5" name="그림 4">
              <a:extLst>
                <a:ext uri="{FF2B5EF4-FFF2-40B4-BE49-F238E27FC236}">
                  <a16:creationId xmlns:a16="http://schemas.microsoft.com/office/drawing/2014/main" id="{C746E4ED-E9A8-C312-1F1C-4965991168E8}"/>
                </a:ext>
              </a:extLst>
            </p:cNvPr>
            <p:cNvPicPr>
              <a:picLocks noChangeAspect="1"/>
            </p:cNvPicPr>
            <p:nvPr/>
          </p:nvPicPr>
          <p:blipFill rotWithShape="1">
            <a:blip r:embed="rId2"/>
            <a:srcRect t="61544" b="8240"/>
            <a:stretch/>
          </p:blipFill>
          <p:spPr>
            <a:xfrm>
              <a:off x="7975076" y="3731395"/>
              <a:ext cx="3987538" cy="1726889"/>
            </a:xfrm>
            <a:prstGeom prst="rect">
              <a:avLst/>
            </a:prstGeom>
          </p:spPr>
        </p:pic>
        <p:pic>
          <p:nvPicPr>
            <p:cNvPr id="8" name="그림 7">
              <a:extLst>
                <a:ext uri="{FF2B5EF4-FFF2-40B4-BE49-F238E27FC236}">
                  <a16:creationId xmlns:a16="http://schemas.microsoft.com/office/drawing/2014/main" id="{8F8CD238-9021-D467-99E2-1A8C082579A2}"/>
                </a:ext>
              </a:extLst>
            </p:cNvPr>
            <p:cNvPicPr>
              <a:picLocks noChangeAspect="1"/>
            </p:cNvPicPr>
            <p:nvPr/>
          </p:nvPicPr>
          <p:blipFill rotWithShape="1">
            <a:blip r:embed="rId2"/>
            <a:srcRect t="93584"/>
            <a:stretch/>
          </p:blipFill>
          <p:spPr>
            <a:xfrm>
              <a:off x="4166056" y="5458284"/>
              <a:ext cx="3630502" cy="333878"/>
            </a:xfrm>
            <a:prstGeom prst="rect">
              <a:avLst/>
            </a:prstGeom>
          </p:spPr>
        </p:pic>
      </p:grpSp>
    </p:spTree>
    <p:extLst>
      <p:ext uri="{BB962C8B-B14F-4D97-AF65-F5344CB8AC3E}">
        <p14:creationId xmlns:p14="http://schemas.microsoft.com/office/powerpoint/2010/main" val="180632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6244046"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 of afterburning (4/4)</a:t>
            </a:r>
          </a:p>
          <a:p>
            <a:pPr marL="742950" lvl="1" indent="-285750">
              <a:buFont typeface="Arial" panose="020B0604020202020204" pitchFamily="34" charset="0"/>
              <a:buChar char="•"/>
            </a:pPr>
            <a:r>
              <a:rPr lang="en-US" altLang="ko-KR" dirty="0">
                <a:solidFill>
                  <a:srgbClr val="0D0D0D"/>
                </a:solidFill>
                <a:highlight>
                  <a:srgbClr val="FFFFFF"/>
                </a:highlight>
              </a:rPr>
              <a:t>The R</a:t>
            </a:r>
            <a:r>
              <a:rPr lang="en-US" altLang="ko-KR" b="0" i="0" dirty="0">
                <a:solidFill>
                  <a:srgbClr val="0D0D0D"/>
                </a:solidFill>
                <a:effectLst/>
                <a:highlight>
                  <a:srgbClr val="FFFFFF"/>
                </a:highlight>
              </a:rPr>
              <a:t>adiation caused by the afterburning effect primarily occurs in the transition and far field.</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IR Significant changes can be observed in the area between 0.2m and 0.6m, with the maximum value occurring at 0.6m.</a:t>
            </a:r>
          </a:p>
          <a:p>
            <a:pPr lvl="1"/>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The highest increase in radiation occurs at 2.7 µm and 4.3 µm, which is due to the influence of H2O and CO2.</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18</a:t>
            </a:fld>
            <a:endParaRPr lang="ko-KR" altLang="en-US"/>
          </a:p>
        </p:txBody>
      </p:sp>
      <p:pic>
        <p:nvPicPr>
          <p:cNvPr id="3" name="그림 2">
            <a:extLst>
              <a:ext uri="{FF2B5EF4-FFF2-40B4-BE49-F238E27FC236}">
                <a16:creationId xmlns:a16="http://schemas.microsoft.com/office/drawing/2014/main" id="{BF0CD51C-D334-7A53-484D-DD86DA097904}"/>
              </a:ext>
            </a:extLst>
          </p:cNvPr>
          <p:cNvPicPr>
            <a:picLocks noChangeAspect="1"/>
          </p:cNvPicPr>
          <p:nvPr/>
        </p:nvPicPr>
        <p:blipFill>
          <a:blip r:embed="rId2"/>
          <a:stretch>
            <a:fillRect/>
          </a:stretch>
        </p:blipFill>
        <p:spPr>
          <a:xfrm>
            <a:off x="7402576" y="1106449"/>
            <a:ext cx="3606426" cy="2709350"/>
          </a:xfrm>
          <a:prstGeom prst="rect">
            <a:avLst/>
          </a:prstGeom>
        </p:spPr>
      </p:pic>
      <p:pic>
        <p:nvPicPr>
          <p:cNvPr id="4" name="그림 3">
            <a:extLst>
              <a:ext uri="{FF2B5EF4-FFF2-40B4-BE49-F238E27FC236}">
                <a16:creationId xmlns:a16="http://schemas.microsoft.com/office/drawing/2014/main" id="{8A202C7E-8D09-F6AD-8909-674975B36B22}"/>
              </a:ext>
            </a:extLst>
          </p:cNvPr>
          <p:cNvPicPr>
            <a:picLocks noChangeAspect="1"/>
          </p:cNvPicPr>
          <p:nvPr/>
        </p:nvPicPr>
        <p:blipFill>
          <a:blip r:embed="rId3"/>
          <a:stretch>
            <a:fillRect/>
          </a:stretch>
        </p:blipFill>
        <p:spPr>
          <a:xfrm>
            <a:off x="7332908" y="3917866"/>
            <a:ext cx="4267905" cy="2818086"/>
          </a:xfrm>
          <a:prstGeom prst="rect">
            <a:avLst/>
          </a:prstGeom>
        </p:spPr>
      </p:pic>
    </p:spTree>
    <p:extLst>
      <p:ext uri="{BB962C8B-B14F-4D97-AF65-F5344CB8AC3E}">
        <p14:creationId xmlns:p14="http://schemas.microsoft.com/office/powerpoint/2010/main" val="344877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165462" y="1028343"/>
            <a:ext cx="5312229" cy="5078313"/>
          </a:xfrm>
          <a:prstGeom prst="rect">
            <a:avLst/>
          </a:prstGeom>
          <a:noFill/>
        </p:spPr>
        <p:txBody>
          <a:bodyPr wrap="square" rtlCol="0">
            <a:spAutoFit/>
          </a:bodyPr>
          <a:lstStyle/>
          <a:p>
            <a:pPr marL="285750" indent="-285750">
              <a:buFont typeface="Wingdings" panose="05000000000000000000" pitchFamily="2" charset="2"/>
              <a:buChar char="Ø"/>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During ignition, a large amount of gaseous combustion products are instantly generated, forming a pressure peak much higher than usual.</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solidFill>
                  <a:srgbClr val="0D0D0D"/>
                </a:solidFill>
                <a:highlight>
                  <a:srgbClr val="FFFFFF"/>
                </a:highlight>
              </a:rPr>
              <a:t>At point 2, </a:t>
            </a:r>
            <a:r>
              <a:rPr lang="en-US" altLang="ko-KR" b="0" i="0" dirty="0">
                <a:solidFill>
                  <a:srgbClr val="0D0D0D"/>
                </a:solidFill>
                <a:effectLst/>
                <a:highlight>
                  <a:srgbClr val="FFFFFF"/>
                </a:highlight>
              </a:rPr>
              <a:t>the IR irradiance intensity is higher compared to other cases, and it is approximately 20% longer than the baseline case.</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solidFill>
                  <a:srgbClr val="0D0D0D"/>
                </a:solidFill>
                <a:highlight>
                  <a:srgbClr val="FFFFFF"/>
                </a:highlight>
              </a:rPr>
              <a:t>The structure of the plume changes because t</a:t>
            </a:r>
            <a:r>
              <a:rPr lang="en-US" altLang="ko-KR" b="0" i="0" dirty="0">
                <a:solidFill>
                  <a:srgbClr val="0D0D0D"/>
                </a:solidFill>
                <a:effectLst/>
                <a:highlight>
                  <a:srgbClr val="FFFFFF"/>
                </a:highlight>
              </a:rPr>
              <a:t>he increase in pressure raises the gas velocity and the static pressure at the nozzle exit.</a:t>
            </a:r>
          </a:p>
          <a:p>
            <a:pPr marL="742950" lvl="1" indent="-285750">
              <a:buFont typeface="Arial" panose="020B0604020202020204" pitchFamily="34" charset="0"/>
              <a:buChar char="•"/>
            </a:pPr>
            <a:endParaRPr lang="en-US" altLang="ko-KR" dirty="0">
              <a:solidFill>
                <a:srgbClr val="0D0D0D"/>
              </a:solidFill>
              <a:highlight>
                <a:srgbClr val="FFFFFF"/>
              </a:highlight>
            </a:endParaRPr>
          </a:p>
          <a:p>
            <a:pPr marL="742950" lvl="1" indent="-285750">
              <a:buFont typeface="Arial" panose="020B0604020202020204" pitchFamily="34" charset="0"/>
              <a:buChar char="•"/>
            </a:pPr>
            <a:r>
              <a:rPr lang="en-US" altLang="ko-KR" b="0" i="0" dirty="0">
                <a:solidFill>
                  <a:srgbClr val="0D0D0D"/>
                </a:solidFill>
                <a:effectLst/>
                <a:highlight>
                  <a:srgbClr val="FFFFFF"/>
                </a:highlight>
              </a:rPr>
              <a:t>Changes in chamber pressure during engine ignition and cutoff significantly affect the IR irradiance of the rocket exhaust plume.</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19</a:t>
            </a:fld>
            <a:endParaRPr lang="ko-KR" altLang="en-US"/>
          </a:p>
        </p:txBody>
      </p:sp>
      <p:pic>
        <p:nvPicPr>
          <p:cNvPr id="4" name="그림 3">
            <a:extLst>
              <a:ext uri="{FF2B5EF4-FFF2-40B4-BE49-F238E27FC236}">
                <a16:creationId xmlns:a16="http://schemas.microsoft.com/office/drawing/2014/main" id="{452133C8-288C-60D7-53CB-FD30ECBBB51D}"/>
              </a:ext>
            </a:extLst>
          </p:cNvPr>
          <p:cNvPicPr>
            <a:picLocks noChangeAspect="1"/>
          </p:cNvPicPr>
          <p:nvPr/>
        </p:nvPicPr>
        <p:blipFill>
          <a:blip r:embed="rId2"/>
          <a:stretch>
            <a:fillRect/>
          </a:stretch>
        </p:blipFill>
        <p:spPr>
          <a:xfrm>
            <a:off x="5289895" y="1749954"/>
            <a:ext cx="6902105" cy="5078314"/>
          </a:xfrm>
          <a:prstGeom prst="rect">
            <a:avLst/>
          </a:prstGeom>
        </p:spPr>
      </p:pic>
      <p:pic>
        <p:nvPicPr>
          <p:cNvPr id="3" name="그림 2">
            <a:extLst>
              <a:ext uri="{FF2B5EF4-FFF2-40B4-BE49-F238E27FC236}">
                <a16:creationId xmlns:a16="http://schemas.microsoft.com/office/drawing/2014/main" id="{F0D3C30C-8EA4-48EE-88CF-90302FCE3B8D}"/>
              </a:ext>
            </a:extLst>
          </p:cNvPr>
          <p:cNvPicPr>
            <a:picLocks noChangeAspect="1"/>
          </p:cNvPicPr>
          <p:nvPr/>
        </p:nvPicPr>
        <p:blipFill>
          <a:blip r:embed="rId3"/>
          <a:stretch>
            <a:fillRect/>
          </a:stretch>
        </p:blipFill>
        <p:spPr>
          <a:xfrm>
            <a:off x="9649097" y="0"/>
            <a:ext cx="2542902" cy="1749954"/>
          </a:xfrm>
          <a:prstGeom prst="rect">
            <a:avLst/>
          </a:prstGeom>
        </p:spPr>
      </p:pic>
      <p:sp>
        <p:nvSpPr>
          <p:cNvPr id="5" name="TextBox 4">
            <a:extLst>
              <a:ext uri="{FF2B5EF4-FFF2-40B4-BE49-F238E27FC236}">
                <a16:creationId xmlns:a16="http://schemas.microsoft.com/office/drawing/2014/main" id="{A83B41EA-1FDA-A3CE-BDE0-4EFC09AF609E}"/>
              </a:ext>
            </a:extLst>
          </p:cNvPr>
          <p:cNvSpPr txBox="1"/>
          <p:nvPr/>
        </p:nvSpPr>
        <p:spPr>
          <a:xfrm>
            <a:off x="165463" y="1028343"/>
            <a:ext cx="5930537"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ignition and cutoff on the plume signature (1/3)</a:t>
            </a:r>
          </a:p>
          <a:p>
            <a:endParaRPr lang="ko-KR" altLang="en-US" dirty="0"/>
          </a:p>
        </p:txBody>
      </p:sp>
    </p:spTree>
    <p:extLst>
      <p:ext uri="{BB962C8B-B14F-4D97-AF65-F5344CB8AC3E}">
        <p14:creationId xmlns:p14="http://schemas.microsoft.com/office/powerpoint/2010/main" val="94746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25383"/>
            <a:ext cx="7625593" cy="3785652"/>
          </a:xfrm>
          <a:prstGeom prst="rect">
            <a:avLst/>
          </a:prstGeom>
          <a:noFill/>
        </p:spPr>
        <p:txBody>
          <a:bodyPr wrap="square" rtlCol="0">
            <a:spAutoFit/>
          </a:bodyPr>
          <a:lstStyle/>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Physical Models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Numerical method</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Results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Conclusions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2</a:t>
            </a:fld>
            <a:endParaRPr lang="ko-KR" altLang="en-US"/>
          </a:p>
        </p:txBody>
      </p:sp>
    </p:spTree>
    <p:extLst>
      <p:ext uri="{BB962C8B-B14F-4D97-AF65-F5344CB8AC3E}">
        <p14:creationId xmlns:p14="http://schemas.microsoft.com/office/powerpoint/2010/main" val="208955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11033760"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ignition and cutoff on the plume signature (2/3)</a:t>
            </a:r>
          </a:p>
          <a:p>
            <a:pPr marL="742950" lvl="1" indent="-285750">
              <a:buFont typeface="Arial" panose="020B0604020202020204" pitchFamily="34" charset="0"/>
              <a:buChar char="•"/>
            </a:pPr>
            <a:r>
              <a:rPr lang="en-US" altLang="ko-KR" b="0" i="0" dirty="0">
                <a:solidFill>
                  <a:srgbClr val="0D0D0D"/>
                </a:solidFill>
                <a:effectLst/>
                <a:highlight>
                  <a:srgbClr val="FFFFFF"/>
                </a:highlight>
              </a:rPr>
              <a:t>Pressure peaks during motor ignition result in higher IR irradiance.</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In the 2.7 µm and 4.3 µm bands, it is 40.7% and 33.4% higher compared to the steady state, respectively.</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As pressure increases, temperature rises and a change in the structure of the plume occurs.</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20</a:t>
            </a:fld>
            <a:endParaRPr lang="ko-KR" altLang="en-US"/>
          </a:p>
        </p:txBody>
      </p:sp>
      <p:pic>
        <p:nvPicPr>
          <p:cNvPr id="4" name="그림 3">
            <a:extLst>
              <a:ext uri="{FF2B5EF4-FFF2-40B4-BE49-F238E27FC236}">
                <a16:creationId xmlns:a16="http://schemas.microsoft.com/office/drawing/2014/main" id="{0C1D2996-4E60-130C-D011-31CEDE2327D9}"/>
              </a:ext>
            </a:extLst>
          </p:cNvPr>
          <p:cNvPicPr>
            <a:picLocks noChangeAspect="1"/>
          </p:cNvPicPr>
          <p:nvPr/>
        </p:nvPicPr>
        <p:blipFill>
          <a:blip r:embed="rId2"/>
          <a:stretch>
            <a:fillRect/>
          </a:stretch>
        </p:blipFill>
        <p:spPr>
          <a:xfrm>
            <a:off x="3473872" y="3396982"/>
            <a:ext cx="4953016" cy="3340164"/>
          </a:xfrm>
          <a:prstGeom prst="rect">
            <a:avLst/>
          </a:prstGeom>
        </p:spPr>
      </p:pic>
    </p:spTree>
    <p:extLst>
      <p:ext uri="{BB962C8B-B14F-4D97-AF65-F5344CB8AC3E}">
        <p14:creationId xmlns:p14="http://schemas.microsoft.com/office/powerpoint/2010/main" val="274412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1103376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ignition and cutoff on the plume signature (3/3)</a:t>
            </a:r>
          </a:p>
          <a:p>
            <a:pPr marL="742950" lvl="1" indent="-285750">
              <a:buFont typeface="Arial" panose="020B0604020202020204" pitchFamily="34" charset="0"/>
              <a:buChar char="•"/>
            </a:pPr>
            <a:r>
              <a:rPr lang="en-US" altLang="ko-KR" dirty="0"/>
              <a:t>The Mach number, pressure, and temperature contours of the four-engine rockets exhaust plume impinging on the wedge-shaped and cone-shaped deflectors are shown in Figs. 7 and 8.</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Under the combined effect of external air and high unexpanded exhaust gas, a clear structure of the first shock cell can be observed near the rocket gas field.</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Second shock cell-like structure is less clear due to the interaction of the four equal plumes.</a:t>
            </a:r>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21</a:t>
            </a:fld>
            <a:endParaRPr lang="ko-KR" altLang="en-US"/>
          </a:p>
        </p:txBody>
      </p:sp>
      <p:pic>
        <p:nvPicPr>
          <p:cNvPr id="4" name="그림 3">
            <a:extLst>
              <a:ext uri="{FF2B5EF4-FFF2-40B4-BE49-F238E27FC236}">
                <a16:creationId xmlns:a16="http://schemas.microsoft.com/office/drawing/2014/main" id="{FB551483-E639-1C2D-E07B-FE1791D1A86F}"/>
              </a:ext>
            </a:extLst>
          </p:cNvPr>
          <p:cNvPicPr>
            <a:picLocks noChangeAspect="1"/>
          </p:cNvPicPr>
          <p:nvPr/>
        </p:nvPicPr>
        <p:blipFill>
          <a:blip r:embed="rId2"/>
          <a:stretch>
            <a:fillRect/>
          </a:stretch>
        </p:blipFill>
        <p:spPr>
          <a:xfrm>
            <a:off x="1174223" y="3435567"/>
            <a:ext cx="4817155" cy="3186403"/>
          </a:xfrm>
          <a:prstGeom prst="rect">
            <a:avLst/>
          </a:prstGeom>
        </p:spPr>
      </p:pic>
      <p:pic>
        <p:nvPicPr>
          <p:cNvPr id="5" name="그림 4">
            <a:extLst>
              <a:ext uri="{FF2B5EF4-FFF2-40B4-BE49-F238E27FC236}">
                <a16:creationId xmlns:a16="http://schemas.microsoft.com/office/drawing/2014/main" id="{359F53AF-2CA1-429D-C79A-416E19AF9382}"/>
              </a:ext>
            </a:extLst>
          </p:cNvPr>
          <p:cNvPicPr>
            <a:picLocks noChangeAspect="1"/>
          </p:cNvPicPr>
          <p:nvPr/>
        </p:nvPicPr>
        <p:blipFill>
          <a:blip r:embed="rId3"/>
          <a:stretch>
            <a:fillRect/>
          </a:stretch>
        </p:blipFill>
        <p:spPr>
          <a:xfrm>
            <a:off x="6296964" y="3435567"/>
            <a:ext cx="5074642" cy="3422433"/>
          </a:xfrm>
          <a:prstGeom prst="rect">
            <a:avLst/>
          </a:prstGeom>
        </p:spPr>
      </p:pic>
    </p:spTree>
    <p:extLst>
      <p:ext uri="{BB962C8B-B14F-4D97-AF65-F5344CB8AC3E}">
        <p14:creationId xmlns:p14="http://schemas.microsoft.com/office/powerpoint/2010/main" val="41037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11033760"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propellant ingredients (1/3)</a:t>
            </a:r>
          </a:p>
          <a:p>
            <a:pPr marL="742950" lvl="1" indent="-285750">
              <a:buFont typeface="Arial" panose="020B0604020202020204" pitchFamily="34" charset="0"/>
              <a:buChar char="•"/>
            </a:pPr>
            <a:r>
              <a:rPr lang="en-US" altLang="ko-KR" b="0" i="0" dirty="0">
                <a:solidFill>
                  <a:srgbClr val="0D0D0D"/>
                </a:solidFill>
                <a:effectLst/>
                <a:highlight>
                  <a:srgbClr val="FFFFFF"/>
                </a:highlight>
              </a:rPr>
              <a:t>Five cases were set by increasing the mass fraction of HTPB by 0.75% each, and only three of them are shown.</a:t>
            </a:r>
          </a:p>
          <a:p>
            <a:pPr marL="742950" lvl="1" indent="-285750">
              <a:buFont typeface="Arial" panose="020B0604020202020204" pitchFamily="34" charset="0"/>
              <a:buChar char="•"/>
            </a:pPr>
            <a:endParaRPr lang="en-US" altLang="ko-KR" dirty="0">
              <a:solidFill>
                <a:srgbClr val="0D0D0D"/>
              </a:solidFill>
              <a:highlight>
                <a:srgbClr val="FFFFFF"/>
              </a:highlight>
            </a:endParaRPr>
          </a:p>
          <a:p>
            <a:pPr marL="742950" lvl="1" indent="-285750">
              <a:buFont typeface="Arial" panose="020B0604020202020204" pitchFamily="34" charset="0"/>
              <a:buChar char="•"/>
            </a:pPr>
            <a:r>
              <a:rPr lang="en-US" altLang="ko-KR" dirty="0"/>
              <a:t>In all cases, thermal properties of mixed gases from the chamber to the nozzle exit are computed by the Chemical Equilibrium with Applications (CEA) code.</a:t>
            </a:r>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22</a:t>
            </a:fld>
            <a:endParaRPr lang="ko-KR" altLang="en-US"/>
          </a:p>
        </p:txBody>
      </p:sp>
      <p:pic>
        <p:nvPicPr>
          <p:cNvPr id="3" name="그림 2">
            <a:extLst>
              <a:ext uri="{FF2B5EF4-FFF2-40B4-BE49-F238E27FC236}">
                <a16:creationId xmlns:a16="http://schemas.microsoft.com/office/drawing/2014/main" id="{B831FC4E-F47C-635F-6455-179423C45435}"/>
              </a:ext>
            </a:extLst>
          </p:cNvPr>
          <p:cNvPicPr>
            <a:picLocks noChangeAspect="1"/>
          </p:cNvPicPr>
          <p:nvPr/>
        </p:nvPicPr>
        <p:blipFill>
          <a:blip r:embed="rId2"/>
          <a:stretch>
            <a:fillRect/>
          </a:stretch>
        </p:blipFill>
        <p:spPr>
          <a:xfrm>
            <a:off x="1846545" y="3703468"/>
            <a:ext cx="7772400" cy="1354594"/>
          </a:xfrm>
          <a:prstGeom prst="rect">
            <a:avLst/>
          </a:prstGeom>
        </p:spPr>
      </p:pic>
    </p:spTree>
    <p:extLst>
      <p:ext uri="{BB962C8B-B14F-4D97-AF65-F5344CB8AC3E}">
        <p14:creationId xmlns:p14="http://schemas.microsoft.com/office/powerpoint/2010/main" val="265003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4" y="993482"/>
            <a:ext cx="11033760"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propellant ingredients (2/3)</a:t>
            </a:r>
          </a:p>
          <a:p>
            <a:pPr marL="742950" lvl="1" indent="-285750">
              <a:buFont typeface="Arial" panose="020B0604020202020204" pitchFamily="34" charset="0"/>
              <a:buChar char="•"/>
            </a:pPr>
            <a:r>
              <a:rPr lang="en-US" altLang="ko-KR" b="0" i="0" dirty="0">
                <a:solidFill>
                  <a:srgbClr val="0D0D0D"/>
                </a:solidFill>
                <a:effectLst/>
                <a:highlight>
                  <a:srgbClr val="FFFFFF"/>
                </a:highlight>
              </a:rPr>
              <a:t>Increase HTPB by 1.5%</a:t>
            </a:r>
          </a:p>
          <a:p>
            <a:pPr marL="742950" lvl="1" indent="-285750">
              <a:buFont typeface="Arial" panose="020B0604020202020204" pitchFamily="34" charset="0"/>
              <a:buChar char="•"/>
            </a:pPr>
            <a:endParaRPr lang="en-US" altLang="ko-KR" b="0" i="0" dirty="0">
              <a:solidFill>
                <a:srgbClr val="0D0D0D"/>
              </a:solidFill>
              <a:effectLst/>
              <a:highlight>
                <a:srgbClr val="FFFFFF"/>
              </a:highlight>
            </a:endParaRPr>
          </a:p>
          <a:p>
            <a:pPr marL="742950" lvl="1" indent="-285750">
              <a:buFont typeface="Arial" panose="020B0604020202020204" pitchFamily="34" charset="0"/>
              <a:buChar char="•"/>
            </a:pPr>
            <a:r>
              <a:rPr lang="en-US" altLang="ko-KR" b="0" i="0" dirty="0">
                <a:solidFill>
                  <a:srgbClr val="0D0D0D"/>
                </a:solidFill>
                <a:effectLst/>
                <a:highlight>
                  <a:srgbClr val="FFFFFF"/>
                </a:highlight>
              </a:rPr>
              <a:t>The maximum intensity decreases and the radiance area also expands.</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The brightest diamonds move backward away from the nozzle exit, and the distribution of other bright diamonds varies according to the location of shock cells.</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b="0" i="0" dirty="0">
                <a:solidFill>
                  <a:srgbClr val="0D0D0D"/>
                </a:solidFill>
                <a:effectLst/>
                <a:highlight>
                  <a:srgbClr val="FFFFFF"/>
                </a:highlight>
              </a:rPr>
              <a:t>The level of diamonds near the exit declines more obviously with each increment of HTPB.</a:t>
            </a:r>
            <a:endParaRPr lang="en-US" altLang="ko-KR" dirty="0"/>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23</a:t>
            </a:fld>
            <a:endParaRPr lang="ko-KR" altLang="en-US"/>
          </a:p>
        </p:txBody>
      </p:sp>
      <p:pic>
        <p:nvPicPr>
          <p:cNvPr id="4" name="그림 3">
            <a:extLst>
              <a:ext uri="{FF2B5EF4-FFF2-40B4-BE49-F238E27FC236}">
                <a16:creationId xmlns:a16="http://schemas.microsoft.com/office/drawing/2014/main" id="{D7FA4595-C794-8036-2046-FC4B6B020B38}"/>
              </a:ext>
            </a:extLst>
          </p:cNvPr>
          <p:cNvPicPr>
            <a:picLocks noChangeAspect="1"/>
          </p:cNvPicPr>
          <p:nvPr/>
        </p:nvPicPr>
        <p:blipFill rotWithShape="1">
          <a:blip r:embed="rId2"/>
          <a:srcRect l="-29" t="45233" r="29" b="8972"/>
          <a:stretch/>
        </p:blipFill>
        <p:spPr>
          <a:xfrm>
            <a:off x="6096000" y="3542217"/>
            <a:ext cx="4272519" cy="2582862"/>
          </a:xfrm>
          <a:prstGeom prst="rect">
            <a:avLst/>
          </a:prstGeom>
        </p:spPr>
      </p:pic>
      <p:pic>
        <p:nvPicPr>
          <p:cNvPr id="3" name="그림 2">
            <a:extLst>
              <a:ext uri="{FF2B5EF4-FFF2-40B4-BE49-F238E27FC236}">
                <a16:creationId xmlns:a16="http://schemas.microsoft.com/office/drawing/2014/main" id="{97B2FB64-FD45-0713-A5FC-7CA074ED3146}"/>
              </a:ext>
            </a:extLst>
          </p:cNvPr>
          <p:cNvPicPr>
            <a:picLocks noChangeAspect="1"/>
          </p:cNvPicPr>
          <p:nvPr/>
        </p:nvPicPr>
        <p:blipFill rotWithShape="1">
          <a:blip r:embed="rId2"/>
          <a:srcRect t="92193"/>
          <a:stretch/>
        </p:blipFill>
        <p:spPr>
          <a:xfrm>
            <a:off x="4044233" y="6125079"/>
            <a:ext cx="4367203" cy="450055"/>
          </a:xfrm>
          <a:prstGeom prst="rect">
            <a:avLst/>
          </a:prstGeom>
        </p:spPr>
      </p:pic>
      <p:pic>
        <p:nvPicPr>
          <p:cNvPr id="5" name="그림 4">
            <a:extLst>
              <a:ext uri="{FF2B5EF4-FFF2-40B4-BE49-F238E27FC236}">
                <a16:creationId xmlns:a16="http://schemas.microsoft.com/office/drawing/2014/main" id="{B21A5CE9-9BA2-D00B-09E0-1FE6EBFD81E9}"/>
              </a:ext>
            </a:extLst>
          </p:cNvPr>
          <p:cNvPicPr>
            <a:picLocks noChangeAspect="1"/>
          </p:cNvPicPr>
          <p:nvPr/>
        </p:nvPicPr>
        <p:blipFill rotWithShape="1">
          <a:blip r:embed="rId2"/>
          <a:srcRect b="54205"/>
          <a:stretch/>
        </p:blipFill>
        <p:spPr>
          <a:xfrm>
            <a:off x="2042554" y="3542218"/>
            <a:ext cx="4272519" cy="2582862"/>
          </a:xfrm>
          <a:prstGeom prst="rect">
            <a:avLst/>
          </a:prstGeom>
        </p:spPr>
      </p:pic>
    </p:spTree>
    <p:extLst>
      <p:ext uri="{BB962C8B-B14F-4D97-AF65-F5344CB8AC3E}">
        <p14:creationId xmlns:p14="http://schemas.microsoft.com/office/powerpoint/2010/main" val="3641453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4. Results</a:t>
            </a:r>
          </a:p>
        </p:txBody>
      </p:sp>
      <p:sp>
        <p:nvSpPr>
          <p:cNvPr id="6" name="TextBox 5">
            <a:extLst>
              <a:ext uri="{FF2B5EF4-FFF2-40B4-BE49-F238E27FC236}">
                <a16:creationId xmlns:a16="http://schemas.microsoft.com/office/drawing/2014/main" id="{1679B0F3-817D-BEC5-4A51-C57F7337A6DD}"/>
              </a:ext>
            </a:extLst>
          </p:cNvPr>
          <p:cNvSpPr txBox="1"/>
          <p:nvPr/>
        </p:nvSpPr>
        <p:spPr>
          <a:xfrm>
            <a:off x="522513" y="1019609"/>
            <a:ext cx="11164389"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Effects of propellant ingredients (3/3)</a:t>
            </a:r>
          </a:p>
          <a:p>
            <a:pPr marL="742950" lvl="1" indent="-285750">
              <a:buFont typeface="Arial" panose="020B0604020202020204" pitchFamily="34" charset="0"/>
              <a:buChar char="•"/>
            </a:pPr>
            <a:r>
              <a:rPr lang="en-US" altLang="ko-KR" dirty="0"/>
              <a:t>Radiance intensities in three bands (1.50–5.50 </a:t>
            </a:r>
            <a:r>
              <a:rPr lang="en-US" altLang="ko-KR" b="0" i="0" dirty="0">
                <a:solidFill>
                  <a:srgbClr val="0D0D0D"/>
                </a:solidFill>
                <a:effectLst/>
                <a:highlight>
                  <a:srgbClr val="FFFFFF"/>
                </a:highlight>
              </a:rPr>
              <a:t>µm</a:t>
            </a:r>
            <a:r>
              <a:rPr lang="en-US" altLang="ko-KR" dirty="0"/>
              <a:t>, 2.702.95 </a:t>
            </a:r>
            <a:r>
              <a:rPr lang="en-US" altLang="ko-KR" b="0" i="0" dirty="0">
                <a:solidFill>
                  <a:srgbClr val="0D0D0D"/>
                </a:solidFill>
                <a:effectLst/>
                <a:highlight>
                  <a:srgbClr val="FFFFFF"/>
                </a:highlight>
              </a:rPr>
              <a:t>µm</a:t>
            </a:r>
            <a:r>
              <a:rPr lang="en-US" altLang="ko-KR" dirty="0"/>
              <a:t>, and 4.20–4.45 </a:t>
            </a:r>
            <a:r>
              <a:rPr lang="en-US" altLang="ko-KR" b="0" i="0" dirty="0">
                <a:solidFill>
                  <a:srgbClr val="0D0D0D"/>
                </a:solidFill>
                <a:effectLst/>
                <a:highlight>
                  <a:srgbClr val="FFFFFF"/>
                </a:highlight>
              </a:rPr>
              <a:t>µm</a:t>
            </a:r>
            <a:r>
              <a:rPr lang="en-US" altLang="ko-KR" dirty="0"/>
              <a:t>) with ﬁve selected HTPB increments (10.00%, 10.75%, 11.50%, 12.25% and 13.00%) are calculated and presented in Fig. 22.</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As can be seen from this ﬁgure, the increment rates of radiance intensity integrated in each band are linear with increase in HTPB, and the growth rates of radiance intensities in three bands are 2.70–2.95 </a:t>
            </a:r>
            <a:r>
              <a:rPr lang="en-US" altLang="ko-KR" b="0" i="0" dirty="0">
                <a:solidFill>
                  <a:srgbClr val="0D0D0D"/>
                </a:solidFill>
                <a:effectLst/>
                <a:highlight>
                  <a:srgbClr val="FFFFFF"/>
                </a:highlight>
              </a:rPr>
              <a:t>µm</a:t>
            </a:r>
            <a:r>
              <a:rPr lang="en-US" altLang="ko-KR" dirty="0"/>
              <a:t> band, 1.50–5.50 </a:t>
            </a:r>
            <a:r>
              <a:rPr lang="en-US" altLang="ko-KR" b="0" i="0" dirty="0">
                <a:solidFill>
                  <a:srgbClr val="0D0D0D"/>
                </a:solidFill>
                <a:effectLst/>
                <a:highlight>
                  <a:srgbClr val="FFFFFF"/>
                </a:highlight>
              </a:rPr>
              <a:t>µm</a:t>
            </a:r>
            <a:r>
              <a:rPr lang="en-US" altLang="ko-KR" dirty="0"/>
              <a:t> band and4.20–4.45 </a:t>
            </a:r>
            <a:r>
              <a:rPr lang="en-US" altLang="ko-KR" b="0" i="0" dirty="0">
                <a:solidFill>
                  <a:srgbClr val="0D0D0D"/>
                </a:solidFill>
                <a:effectLst/>
                <a:highlight>
                  <a:srgbClr val="FFFFFF"/>
                </a:highlight>
              </a:rPr>
              <a:t>µm</a:t>
            </a:r>
            <a:r>
              <a:rPr lang="en-US" altLang="ko-KR" dirty="0"/>
              <a:t> band from high to low and reach up to 50%, 42% and 34%.</a:t>
            </a:r>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24</a:t>
            </a:fld>
            <a:endParaRPr lang="ko-KR" altLang="en-US"/>
          </a:p>
        </p:txBody>
      </p:sp>
      <p:pic>
        <p:nvPicPr>
          <p:cNvPr id="3" name="그림 2">
            <a:extLst>
              <a:ext uri="{FF2B5EF4-FFF2-40B4-BE49-F238E27FC236}">
                <a16:creationId xmlns:a16="http://schemas.microsoft.com/office/drawing/2014/main" id="{244AF0F7-3C8E-5911-DE6C-1F0D7B849254}"/>
              </a:ext>
            </a:extLst>
          </p:cNvPr>
          <p:cNvPicPr>
            <a:picLocks noChangeAspect="1"/>
          </p:cNvPicPr>
          <p:nvPr/>
        </p:nvPicPr>
        <p:blipFill>
          <a:blip r:embed="rId2"/>
          <a:stretch>
            <a:fillRect/>
          </a:stretch>
        </p:blipFill>
        <p:spPr>
          <a:xfrm>
            <a:off x="1810976" y="3330457"/>
            <a:ext cx="4055348" cy="2786973"/>
          </a:xfrm>
          <a:prstGeom prst="rect">
            <a:avLst/>
          </a:prstGeom>
        </p:spPr>
      </p:pic>
      <p:pic>
        <p:nvPicPr>
          <p:cNvPr id="4" name="그림 3">
            <a:extLst>
              <a:ext uri="{FF2B5EF4-FFF2-40B4-BE49-F238E27FC236}">
                <a16:creationId xmlns:a16="http://schemas.microsoft.com/office/drawing/2014/main" id="{85258461-13D0-F788-5093-7C790BF8133A}"/>
              </a:ext>
            </a:extLst>
          </p:cNvPr>
          <p:cNvPicPr>
            <a:picLocks noChangeAspect="1"/>
          </p:cNvPicPr>
          <p:nvPr/>
        </p:nvPicPr>
        <p:blipFill>
          <a:blip r:embed="rId3"/>
          <a:stretch>
            <a:fillRect/>
          </a:stretch>
        </p:blipFill>
        <p:spPr>
          <a:xfrm>
            <a:off x="6360189" y="3334771"/>
            <a:ext cx="4020835" cy="2778345"/>
          </a:xfrm>
          <a:prstGeom prst="rect">
            <a:avLst/>
          </a:prstGeom>
        </p:spPr>
      </p:pic>
    </p:spTree>
    <p:extLst>
      <p:ext uri="{BB962C8B-B14F-4D97-AF65-F5344CB8AC3E}">
        <p14:creationId xmlns:p14="http://schemas.microsoft.com/office/powerpoint/2010/main" val="3530369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25383"/>
            <a:ext cx="7625593" cy="3785652"/>
          </a:xfrm>
          <a:prstGeom prst="rect">
            <a:avLst/>
          </a:prstGeom>
          <a:noFill/>
        </p:spPr>
        <p:txBody>
          <a:bodyPr wrap="square" rtlCol="0">
            <a:spAutoFit/>
          </a:bodyPr>
          <a:lstStyle/>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Introduction</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Physical Models</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Numerical method</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Results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Conclusions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25</a:t>
            </a:fld>
            <a:endParaRPr lang="ko-KR" altLang="en-US"/>
          </a:p>
        </p:txBody>
      </p:sp>
    </p:spTree>
    <p:extLst>
      <p:ext uri="{BB962C8B-B14F-4D97-AF65-F5344CB8AC3E}">
        <p14:creationId xmlns:p14="http://schemas.microsoft.com/office/powerpoint/2010/main" val="13762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5. Conclusion</a:t>
            </a:r>
          </a:p>
        </p:txBody>
      </p:sp>
      <p:sp>
        <p:nvSpPr>
          <p:cNvPr id="3" name="TextBox 2">
            <a:extLst>
              <a:ext uri="{FF2B5EF4-FFF2-40B4-BE49-F238E27FC236}">
                <a16:creationId xmlns:a16="http://schemas.microsoft.com/office/drawing/2014/main" id="{8CA0BB48-7D79-11ED-EB45-E2B48A8A838C}"/>
              </a:ext>
            </a:extLst>
          </p:cNvPr>
          <p:cNvSpPr txBox="1"/>
          <p:nvPr/>
        </p:nvSpPr>
        <p:spPr>
          <a:xfrm>
            <a:off x="522514" y="967357"/>
            <a:ext cx="10476412" cy="3970318"/>
          </a:xfrm>
          <a:prstGeom prst="rect">
            <a:avLst/>
          </a:prstGeom>
          <a:noFill/>
        </p:spPr>
        <p:txBody>
          <a:bodyPr wrap="square" rtlCol="0">
            <a:spAutoFit/>
          </a:bodyPr>
          <a:lstStyle/>
          <a:p>
            <a:pPr marL="285750" indent="-285750">
              <a:buFont typeface="Wingdings" panose="05000000000000000000" pitchFamily="2" charset="2"/>
              <a:buChar char="v"/>
            </a:pPr>
            <a:r>
              <a:rPr lang="en-US" altLang="ko-KR" b="0" i="0" dirty="0">
                <a:solidFill>
                  <a:srgbClr val="0D0D0D"/>
                </a:solidFill>
                <a:effectLst/>
                <a:highlight>
                  <a:srgbClr val="FFFFFF"/>
                </a:highlight>
              </a:rPr>
              <a:t>Using the BEM-2 as a test platform for this research, the IRSAT was applied to discuss the following three effects on IR signatures under operating conditions:</a:t>
            </a:r>
          </a:p>
          <a:p>
            <a:pPr marL="285750" indent="-285750">
              <a:buFont typeface="Wingdings" panose="05000000000000000000" pitchFamily="2" charset="2"/>
              <a:buChar char="v"/>
            </a:pPr>
            <a:endParaRPr lang="en-US" altLang="ko-KR" dirty="0"/>
          </a:p>
          <a:p>
            <a:pPr marL="444500" indent="-285750">
              <a:buFont typeface="Wingdings" panose="05000000000000000000" pitchFamily="2" charset="2"/>
              <a:buChar char="Ø"/>
            </a:pPr>
            <a:r>
              <a:rPr lang="en-US" altLang="ko-KR" dirty="0"/>
              <a:t>Effect of afterburning</a:t>
            </a:r>
          </a:p>
          <a:p>
            <a:pPr marL="444500" indent="-285750">
              <a:buFont typeface="Wingdings" panose="05000000000000000000" pitchFamily="2" charset="2"/>
              <a:buChar char="§"/>
            </a:pPr>
            <a:r>
              <a:rPr lang="en-US" altLang="ko-KR" b="0" i="0" dirty="0">
                <a:solidFill>
                  <a:srgbClr val="0D0D0D"/>
                </a:solidFill>
                <a:effectLst/>
                <a:highlight>
                  <a:srgbClr val="FFFFFF"/>
                </a:highlight>
              </a:rPr>
              <a:t>The length of the plume increase by 30%, and the intensity at the peaks of 2.7 µm and 4.3 µm increased.</a:t>
            </a:r>
          </a:p>
          <a:p>
            <a:pPr marL="444500" indent="-285750">
              <a:buFont typeface="Wingdings" panose="05000000000000000000" pitchFamily="2" charset="2"/>
              <a:buChar char="§"/>
            </a:pPr>
            <a:r>
              <a:rPr lang="en-US" altLang="ko-KR" b="0" i="0" dirty="0">
                <a:solidFill>
                  <a:srgbClr val="0D0D0D"/>
                </a:solidFill>
                <a:effectLst/>
                <a:highlight>
                  <a:srgbClr val="FFFFFF"/>
                </a:highlight>
              </a:rPr>
              <a:t>The increase in IR radiation due to afterburning effects primarily occurs in the transition and far fields.</a:t>
            </a:r>
          </a:p>
          <a:p>
            <a:pPr marL="444500" indent="-285750">
              <a:buFont typeface="Wingdings" panose="05000000000000000000" pitchFamily="2" charset="2"/>
              <a:buChar char="§"/>
            </a:pPr>
            <a:endParaRPr lang="en-US" altLang="ko-KR" dirty="0"/>
          </a:p>
          <a:p>
            <a:pPr marL="444500" indent="-285750">
              <a:buFont typeface="Wingdings" panose="05000000000000000000" pitchFamily="2" charset="2"/>
              <a:buChar char="Ø"/>
            </a:pPr>
            <a:r>
              <a:rPr lang="en-US" altLang="ko-KR" dirty="0"/>
              <a:t>Effect of ignition and cutoff on the plume signature</a:t>
            </a:r>
          </a:p>
          <a:p>
            <a:pPr marL="444500" indent="-285750">
              <a:buFont typeface="Wingdings" panose="05000000000000000000" pitchFamily="2" charset="2"/>
              <a:buChar char="§"/>
            </a:pPr>
            <a:r>
              <a:rPr lang="en-US" altLang="ko-KR" dirty="0"/>
              <a:t>An increase in chamber pressure lead to an incremental increase in IR irradiance intensity and scale.</a:t>
            </a:r>
          </a:p>
          <a:p>
            <a:pPr marL="444500" indent="-285750">
              <a:buFont typeface="Wingdings" panose="05000000000000000000" pitchFamily="2" charset="2"/>
              <a:buChar char="§"/>
            </a:pPr>
            <a:r>
              <a:rPr lang="en-US" altLang="ko-KR" b="0" i="0" dirty="0">
                <a:solidFill>
                  <a:srgbClr val="0D0D0D"/>
                </a:solidFill>
                <a:effectLst/>
                <a:highlight>
                  <a:srgbClr val="FFFFFF"/>
                </a:highlight>
              </a:rPr>
              <a:t>It extended the spacing of the diamond shapes, moving the position of the first diamond backwards.</a:t>
            </a:r>
            <a:endParaRPr lang="en-US" altLang="ko-KR" dirty="0"/>
          </a:p>
          <a:p>
            <a:pPr marL="444500" indent="-285750"/>
            <a:endParaRPr lang="en-US" altLang="ko-KR" u="sng" dirty="0"/>
          </a:p>
          <a:p>
            <a:pPr marL="444500" indent="-285750">
              <a:buFont typeface="Wingdings" panose="05000000000000000000" pitchFamily="2" charset="2"/>
              <a:buChar char="Ø"/>
            </a:pPr>
            <a:r>
              <a:rPr lang="en-US" altLang="ko-KR" dirty="0"/>
              <a:t>Effect of propellant ingredients</a:t>
            </a:r>
          </a:p>
          <a:p>
            <a:pPr marL="444500" indent="-285750">
              <a:buFont typeface="Wingdings" panose="05000000000000000000" pitchFamily="2" charset="2"/>
              <a:buChar char="§"/>
            </a:pPr>
            <a:r>
              <a:rPr lang="en-US" altLang="ko-KR" b="0" i="0" dirty="0">
                <a:solidFill>
                  <a:srgbClr val="0D0D0D"/>
                </a:solidFill>
                <a:effectLst/>
                <a:highlight>
                  <a:srgbClr val="FFFFFF"/>
                </a:highlight>
              </a:rPr>
              <a:t>The radiance </a:t>
            </a:r>
            <a:r>
              <a:rPr lang="en-US" altLang="ko-KR" i="0" dirty="0">
                <a:solidFill>
                  <a:srgbClr val="0D0D0D"/>
                </a:solidFill>
                <a:effectLst/>
                <a:highlight>
                  <a:srgbClr val="FFFFFF"/>
                </a:highlight>
              </a:rPr>
              <a:t>intensity</a:t>
            </a:r>
            <a:r>
              <a:rPr lang="en-US" altLang="ko-KR" b="0" i="0" dirty="0">
                <a:solidFill>
                  <a:srgbClr val="0D0D0D"/>
                </a:solidFill>
                <a:effectLst/>
                <a:highlight>
                  <a:srgbClr val="FFFFFF"/>
                </a:highlight>
              </a:rPr>
              <a:t> in each band increases with the increase in HTPB.</a:t>
            </a:r>
          </a:p>
          <a:p>
            <a:pPr marL="444500" indent="-285750">
              <a:buFont typeface="Wingdings" panose="05000000000000000000" pitchFamily="2" charset="2"/>
              <a:buChar char="§"/>
            </a:pPr>
            <a:r>
              <a:rPr lang="en-US" altLang="ko-KR" b="0" i="0" dirty="0">
                <a:solidFill>
                  <a:srgbClr val="0D0D0D"/>
                </a:solidFill>
                <a:effectLst/>
                <a:highlight>
                  <a:srgbClr val="FFFFFF"/>
                </a:highlight>
              </a:rPr>
              <a:t>As the HTPB/AP ratio increased, the maximum intensity decreased, but the total intensity increased.</a:t>
            </a:r>
            <a:endParaRPr lang="ko-KR" altLang="en-US" dirty="0"/>
          </a:p>
        </p:txBody>
      </p:sp>
      <p:sp>
        <p:nvSpPr>
          <p:cNvPr id="5" name="슬라이드 번호 개체 틀 4">
            <a:extLst>
              <a:ext uri="{FF2B5EF4-FFF2-40B4-BE49-F238E27FC236}">
                <a16:creationId xmlns:a16="http://schemas.microsoft.com/office/drawing/2014/main" id="{55AF7091-F978-4E5C-0C1E-1015F6CB31A5}"/>
              </a:ext>
            </a:extLst>
          </p:cNvPr>
          <p:cNvSpPr>
            <a:spLocks noGrp="1"/>
          </p:cNvSpPr>
          <p:nvPr>
            <p:ph type="sldNum" sz="quarter" idx="12"/>
          </p:nvPr>
        </p:nvSpPr>
        <p:spPr/>
        <p:txBody>
          <a:bodyPr/>
          <a:lstStyle/>
          <a:p>
            <a:fld id="{9423E49F-F10B-4159-89DC-E7A5556EB610}" type="slidenum">
              <a:rPr lang="ko-KR" altLang="en-US" smtClean="0"/>
              <a:pPr/>
              <a:t>26</a:t>
            </a:fld>
            <a:endParaRPr lang="ko-KR" altLang="en-US"/>
          </a:p>
        </p:txBody>
      </p:sp>
    </p:spTree>
    <p:extLst>
      <p:ext uri="{BB962C8B-B14F-4D97-AF65-F5344CB8AC3E}">
        <p14:creationId xmlns:p14="http://schemas.microsoft.com/office/powerpoint/2010/main" val="385681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25BDF5-AAF4-7512-0144-61BAA3B7B7CC}"/>
              </a:ext>
            </a:extLst>
          </p:cNvPr>
          <p:cNvSpPr>
            <a:spLocks noGrp="1"/>
          </p:cNvSpPr>
          <p:nvPr>
            <p:ph type="ctrTitle"/>
          </p:nvPr>
        </p:nvSpPr>
        <p:spPr>
          <a:xfrm>
            <a:off x="1524000" y="2235200"/>
            <a:ext cx="9144000" cy="2387600"/>
          </a:xfrm>
        </p:spPr>
        <p:txBody>
          <a:bodyPr anchor="ctr"/>
          <a:lstStyle/>
          <a:p>
            <a:r>
              <a:rPr lang="en-US" altLang="ko-KR" dirty="0">
                <a:latin typeface="Times New Roman" panose="02020603050405020304" pitchFamily="18" charset="0"/>
                <a:cs typeface="Times New Roman" panose="02020603050405020304" pitchFamily="18" charset="0"/>
              </a:rPr>
              <a:t>Thank you</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94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25383"/>
            <a:ext cx="7625593" cy="3785652"/>
          </a:xfrm>
          <a:prstGeom prst="rect">
            <a:avLst/>
          </a:prstGeom>
          <a:noFill/>
        </p:spPr>
        <p:txBody>
          <a:bodyPr wrap="square" rtlCol="0">
            <a:spAutoFit/>
          </a:bodyPr>
          <a:lstStyle/>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Physical Models</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Numerical method</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Results</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Conclusions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3</a:t>
            </a:fld>
            <a:endParaRPr lang="ko-KR" altLang="en-US"/>
          </a:p>
        </p:txBody>
      </p:sp>
    </p:spTree>
    <p:extLst>
      <p:ext uri="{BB962C8B-B14F-4D97-AF65-F5344CB8AC3E}">
        <p14:creationId xmlns:p14="http://schemas.microsoft.com/office/powerpoint/2010/main" val="393254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1. Introduction</a:t>
            </a:r>
          </a:p>
        </p:txBody>
      </p:sp>
      <p:sp>
        <p:nvSpPr>
          <p:cNvPr id="5" name="슬라이드 번호 개체 틀 4">
            <a:extLst>
              <a:ext uri="{FF2B5EF4-FFF2-40B4-BE49-F238E27FC236}">
                <a16:creationId xmlns:a16="http://schemas.microsoft.com/office/drawing/2014/main" id="{31A79421-1974-BD5B-FFD8-496FB3669846}"/>
              </a:ext>
            </a:extLst>
          </p:cNvPr>
          <p:cNvSpPr>
            <a:spLocks noGrp="1"/>
          </p:cNvSpPr>
          <p:nvPr>
            <p:ph type="sldNum" sz="quarter" idx="12"/>
          </p:nvPr>
        </p:nvSpPr>
        <p:spPr/>
        <p:txBody>
          <a:bodyPr/>
          <a:lstStyle/>
          <a:p>
            <a:fld id="{9423E49F-F10B-4159-89DC-E7A5556EB610}" type="slidenum">
              <a:rPr lang="ko-KR" altLang="en-US" smtClean="0"/>
              <a:pPr/>
              <a:t>4</a:t>
            </a:fld>
            <a:endParaRPr lang="ko-KR" altLang="en-US"/>
          </a:p>
        </p:txBody>
      </p:sp>
      <p:sp>
        <p:nvSpPr>
          <p:cNvPr id="3" name="TextBox 2">
            <a:extLst>
              <a:ext uri="{FF2B5EF4-FFF2-40B4-BE49-F238E27FC236}">
                <a16:creationId xmlns:a16="http://schemas.microsoft.com/office/drawing/2014/main" id="{E311F9CB-6E71-C1A0-2647-51324E2310BE}"/>
              </a:ext>
            </a:extLst>
          </p:cNvPr>
          <p:cNvSpPr txBox="1"/>
          <p:nvPr/>
        </p:nvSpPr>
        <p:spPr>
          <a:xfrm>
            <a:off x="283029" y="1045029"/>
            <a:ext cx="5482045" cy="4247317"/>
          </a:xfrm>
          <a:prstGeom prst="rect">
            <a:avLst/>
          </a:prstGeom>
          <a:noFill/>
        </p:spPr>
        <p:txBody>
          <a:bodyPr wrap="square" rtlCol="0">
            <a:spAutoFit/>
          </a:bodyPr>
          <a:lstStyle/>
          <a:p>
            <a:pPr marL="285750" indent="-285750">
              <a:buFont typeface="Wingdings" panose="05000000000000000000" pitchFamily="2" charset="2"/>
              <a:buChar char="Ø"/>
            </a:pPr>
            <a:r>
              <a:rPr lang="en-US" altLang="ko-KR" b="0" i="0" dirty="0">
                <a:solidFill>
                  <a:srgbClr val="0D0D0D"/>
                </a:solidFill>
                <a:effectLst/>
                <a:highlight>
                  <a:srgbClr val="FFFFFF"/>
                </a:highlight>
              </a:rPr>
              <a:t>The </a:t>
            </a:r>
            <a:r>
              <a:rPr lang="en-US" altLang="ko-KR" dirty="0">
                <a:solidFill>
                  <a:srgbClr val="0D0D0D"/>
                </a:solidFill>
                <a:highlight>
                  <a:srgbClr val="FFFFFF"/>
                </a:highlight>
              </a:rPr>
              <a:t>rocket</a:t>
            </a:r>
            <a:r>
              <a:rPr lang="en-US" altLang="ko-KR" b="0" i="0" dirty="0">
                <a:solidFill>
                  <a:srgbClr val="0D0D0D"/>
                </a:solidFill>
                <a:effectLst/>
                <a:highlight>
                  <a:srgbClr val="FFFFFF"/>
                </a:highlight>
              </a:rPr>
              <a:t> motor exhaust plume is a major source of infrared radiation signals in flying vehicles.</a:t>
            </a:r>
          </a:p>
          <a:p>
            <a:pPr marL="285750" indent="-285750">
              <a:buFont typeface="Wingdings" panose="05000000000000000000" pitchFamily="2" charset="2"/>
              <a:buChar char="Ø"/>
            </a:pPr>
            <a:endParaRPr lang="en-US" altLang="ko-KR" dirty="0">
              <a:solidFill>
                <a:srgbClr val="0D0D0D"/>
              </a:solidFill>
              <a:highlight>
                <a:srgbClr val="FFFFFF"/>
              </a:highlight>
              <a:cs typeface="Arial" panose="020B0604020202020204" pitchFamily="34" charset="0"/>
            </a:endParaRPr>
          </a:p>
          <a:p>
            <a:pPr marL="285750" indent="-285750">
              <a:buFont typeface="Wingdings" panose="05000000000000000000" pitchFamily="2" charset="2"/>
              <a:buChar char="Ø"/>
            </a:pPr>
            <a:r>
              <a:rPr lang="en-US" altLang="ko-KR" b="0" i="0" dirty="0">
                <a:solidFill>
                  <a:srgbClr val="0D0D0D"/>
                </a:solidFill>
                <a:effectLst/>
                <a:highlight>
                  <a:srgbClr val="FFFFFF"/>
                </a:highlight>
              </a:rPr>
              <a:t>Rich gases are emitted through the nozzle and interact with the surrounding air.</a:t>
            </a:r>
          </a:p>
          <a:p>
            <a:pPr marL="285750" indent="-285750">
              <a:buFont typeface="Wingdings" panose="05000000000000000000" pitchFamily="2" charset="2"/>
              <a:buChar char="Ø"/>
            </a:pPr>
            <a:endParaRPr lang="en-US" altLang="ko-KR" dirty="0">
              <a:solidFill>
                <a:srgbClr val="0D0D0D"/>
              </a:solidFill>
              <a:highlight>
                <a:srgbClr val="FFFFFF"/>
              </a:highlight>
              <a:cs typeface="Arial" panose="020B0604020202020204" pitchFamily="34" charset="0"/>
            </a:endParaRPr>
          </a:p>
          <a:p>
            <a:pPr marL="285750" indent="-285750">
              <a:buFont typeface="Wingdings" panose="05000000000000000000" pitchFamily="2" charset="2"/>
              <a:buChar char="Ø"/>
            </a:pPr>
            <a:r>
              <a:rPr lang="en-US" altLang="ko-KR" b="0" i="0" dirty="0">
                <a:solidFill>
                  <a:srgbClr val="0D0D0D"/>
                </a:solidFill>
                <a:effectLst/>
                <a:highlight>
                  <a:srgbClr val="FFFFFF"/>
                </a:highlight>
              </a:rPr>
              <a:t>In this process, some oxygen is drawn into the plume, and combustion reactions continuously occur in the mixing layer, significantly increasing the temperature and radiation intensity of the plume.</a:t>
            </a:r>
            <a:endParaRPr lang="en-US" altLang="ko-KR" b="0" i="0" dirty="0">
              <a:solidFill>
                <a:srgbClr val="0D0D0D"/>
              </a:solidFill>
              <a:effectLst/>
              <a:highlight>
                <a:srgbClr val="FFFFFF"/>
              </a:highlight>
              <a:cs typeface="Arial" panose="020B0604020202020204" pitchFamily="34" charset="0"/>
            </a:endParaRPr>
          </a:p>
          <a:p>
            <a:pPr marL="285750" indent="-285750">
              <a:buFont typeface="Wingdings" panose="05000000000000000000" pitchFamily="2" charset="2"/>
              <a:buChar char="Ø"/>
            </a:pPr>
            <a:endParaRPr lang="en-US" altLang="ko-KR" dirty="0">
              <a:solidFill>
                <a:srgbClr val="0D0D0D"/>
              </a:solidFill>
              <a:highlight>
                <a:srgbClr val="FFFFFF"/>
              </a:highlight>
              <a:cs typeface="Arial" panose="020B0604020202020204" pitchFamily="34" charset="0"/>
            </a:endParaRPr>
          </a:p>
          <a:p>
            <a:pPr marL="285750" indent="-285750">
              <a:buFont typeface="Wingdings" panose="05000000000000000000" pitchFamily="2" charset="2"/>
              <a:buChar char="Ø"/>
            </a:pPr>
            <a:r>
              <a:rPr lang="en-US" altLang="ko-KR" b="0" i="0" dirty="0">
                <a:solidFill>
                  <a:srgbClr val="0D0D0D"/>
                </a:solidFill>
                <a:effectLst/>
                <a:highlight>
                  <a:srgbClr val="FFFFFF"/>
                </a:highlight>
              </a:rPr>
              <a:t>It is important to understand the infrared radiation characteristics occurring in the exhaust plume of a rocket motor and to analyze them under various motor operating conditions.</a:t>
            </a:r>
            <a:endParaRPr lang="en-US" altLang="ko-KR" dirty="0">
              <a:cs typeface="Arial" panose="020B0604020202020204" pitchFamily="34" charset="0"/>
            </a:endParaRPr>
          </a:p>
        </p:txBody>
      </p:sp>
      <p:pic>
        <p:nvPicPr>
          <p:cNvPr id="4" name="Picture 2" descr="NASA's Artemis moon rocket blasted out jumbo clouds. What's in them? |  Mashable">
            <a:extLst>
              <a:ext uri="{FF2B5EF4-FFF2-40B4-BE49-F238E27FC236}">
                <a16:creationId xmlns:a16="http://schemas.microsoft.com/office/drawing/2014/main" id="{E168A950-AED2-185F-35D2-0D82C5E3A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783" y="1045029"/>
            <a:ext cx="5881188" cy="441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05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1. Introduction</a:t>
            </a:r>
          </a:p>
        </p:txBody>
      </p:sp>
      <p:sp>
        <p:nvSpPr>
          <p:cNvPr id="3" name="TextBox 2">
            <a:extLst>
              <a:ext uri="{FF2B5EF4-FFF2-40B4-BE49-F238E27FC236}">
                <a16:creationId xmlns:a16="http://schemas.microsoft.com/office/drawing/2014/main" id="{04F598C9-045D-CC8D-BFBC-CAEA8E7C5707}"/>
              </a:ext>
            </a:extLst>
          </p:cNvPr>
          <p:cNvSpPr txBox="1"/>
          <p:nvPr/>
        </p:nvSpPr>
        <p:spPr>
          <a:xfrm>
            <a:off x="413657" y="1201784"/>
            <a:ext cx="11125200" cy="2585323"/>
          </a:xfrm>
          <a:prstGeom prst="rect">
            <a:avLst/>
          </a:prstGeom>
          <a:noFill/>
        </p:spPr>
        <p:txBody>
          <a:bodyPr wrap="square" rtlCol="0">
            <a:spAutoFit/>
          </a:bodyPr>
          <a:lstStyle/>
          <a:p>
            <a:pPr marL="285750" lvl="1" indent="-285750">
              <a:buFont typeface="Wingdings" panose="05000000000000000000" pitchFamily="2" charset="2"/>
              <a:buChar char="Ø"/>
            </a:pPr>
            <a:r>
              <a:rPr lang="en-US" altLang="ko-KR" dirty="0">
                <a:cs typeface="Arial" panose="020B0604020202020204" pitchFamily="34" charset="0"/>
              </a:rPr>
              <a:t>In this study</a:t>
            </a:r>
          </a:p>
          <a:p>
            <a:pPr marL="285750" lvl="1" indent="-285750">
              <a:buFont typeface="Wingdings" panose="05000000000000000000" pitchFamily="2" charset="2"/>
              <a:buChar char="Ø"/>
            </a:pPr>
            <a:endParaRPr lang="en-US" altLang="ko-KR" dirty="0">
              <a:cs typeface="Arial" panose="020B0604020202020204" pitchFamily="34" charset="0"/>
            </a:endParaRPr>
          </a:p>
          <a:p>
            <a:pPr marL="285750" lvl="1" indent="-285750">
              <a:buFont typeface="Wingdings" panose="05000000000000000000" pitchFamily="2" charset="2"/>
              <a:buChar char="§"/>
            </a:pPr>
            <a:r>
              <a:rPr lang="en-US" altLang="ko-KR" dirty="0">
                <a:cs typeface="Arial" panose="020B0604020202020204" pitchFamily="34" charset="0"/>
              </a:rPr>
              <a:t>The object is to develop an efficient model for the prediction of exhaust plume IR spectral radiation characteristics within the wavelengths of 1.50~5.50</a:t>
            </a:r>
            <a:r>
              <a:rPr lang="en-US" altLang="ko-KR" b="0" i="0" dirty="0">
                <a:solidFill>
                  <a:srgbClr val="0D0D0D"/>
                </a:solidFill>
                <a:effectLst/>
                <a:highlight>
                  <a:srgbClr val="FFFFFF"/>
                </a:highlight>
              </a:rPr>
              <a:t> µm.</a:t>
            </a:r>
          </a:p>
          <a:p>
            <a:pPr marL="285750" lvl="1" indent="-285750">
              <a:buFont typeface="Wingdings" panose="05000000000000000000" pitchFamily="2" charset="2"/>
              <a:buChar char="§"/>
            </a:pPr>
            <a:endParaRPr lang="en-US" altLang="ko-KR" dirty="0">
              <a:solidFill>
                <a:srgbClr val="0D0D0D"/>
              </a:solidFill>
              <a:highlight>
                <a:srgbClr val="FFFFFF"/>
              </a:highlight>
              <a:cs typeface="Arial" panose="020B0604020202020204" pitchFamily="34" charset="0"/>
            </a:endParaRPr>
          </a:p>
          <a:p>
            <a:pPr marL="285750" lvl="1" indent="-285750">
              <a:buFont typeface="Wingdings" panose="05000000000000000000" pitchFamily="2" charset="2"/>
              <a:buChar char="§"/>
            </a:pPr>
            <a:r>
              <a:rPr lang="en-US" altLang="ko-KR" b="0" i="0" dirty="0">
                <a:solidFill>
                  <a:srgbClr val="0D0D0D"/>
                </a:solidFill>
                <a:effectLst/>
                <a:highlight>
                  <a:srgbClr val="FFFFFF"/>
                </a:highlight>
              </a:rPr>
              <a:t>This paper discusses the effects of changes in three operating conditions.</a:t>
            </a:r>
          </a:p>
          <a:p>
            <a:pPr marL="800100" lvl="2" indent="-342900">
              <a:buFont typeface="+mj-lt"/>
              <a:buAutoNum type="alphaLcPeriod"/>
            </a:pPr>
            <a:r>
              <a:rPr lang="en-US" altLang="ko-KR" dirty="0">
                <a:cs typeface="Arial" panose="020B0604020202020204" pitchFamily="34" charset="0"/>
              </a:rPr>
              <a:t>Afterburning for an under-expanded supersonic jet</a:t>
            </a:r>
          </a:p>
          <a:p>
            <a:pPr marL="800100" lvl="2" indent="-342900">
              <a:buFont typeface="+mj-lt"/>
              <a:buAutoNum type="alphaLcPeriod"/>
            </a:pPr>
            <a:r>
              <a:rPr lang="en-US" altLang="ko-KR" dirty="0">
                <a:cs typeface="Arial" panose="020B0604020202020204" pitchFamily="34" charset="0"/>
              </a:rPr>
              <a:t>Ignition and cutoff with a variety of chamber pressure</a:t>
            </a:r>
          </a:p>
          <a:p>
            <a:pPr marL="800100" lvl="2" indent="-342900">
              <a:buFont typeface="+mj-lt"/>
              <a:buAutoNum type="alphaLcPeriod"/>
            </a:pPr>
            <a:r>
              <a:rPr lang="en-US" altLang="ko-KR" dirty="0">
                <a:cs typeface="Arial" panose="020B0604020202020204" pitchFamily="34" charset="0"/>
              </a:rPr>
              <a:t>Propellant ingredients for minor changes in the ratio of HTPB binder to AP oxidizer</a:t>
            </a:r>
          </a:p>
        </p:txBody>
      </p:sp>
      <p:sp>
        <p:nvSpPr>
          <p:cNvPr id="4" name="슬라이드 번호 개체 틀 3">
            <a:extLst>
              <a:ext uri="{FF2B5EF4-FFF2-40B4-BE49-F238E27FC236}">
                <a16:creationId xmlns:a16="http://schemas.microsoft.com/office/drawing/2014/main" id="{4F5D6EBE-2F01-962A-1123-7E60A54A6607}"/>
              </a:ext>
            </a:extLst>
          </p:cNvPr>
          <p:cNvSpPr>
            <a:spLocks noGrp="1"/>
          </p:cNvSpPr>
          <p:nvPr>
            <p:ph type="sldNum" sz="quarter" idx="12"/>
          </p:nvPr>
        </p:nvSpPr>
        <p:spPr/>
        <p:txBody>
          <a:bodyPr/>
          <a:lstStyle/>
          <a:p>
            <a:fld id="{9423E49F-F10B-4159-89DC-E7A5556EB610}" type="slidenum">
              <a:rPr lang="ko-KR" altLang="en-US" smtClean="0"/>
              <a:pPr/>
              <a:t>5</a:t>
            </a:fld>
            <a:endParaRPr lang="ko-KR" altLang="en-US"/>
          </a:p>
        </p:txBody>
      </p:sp>
    </p:spTree>
    <p:extLst>
      <p:ext uri="{BB962C8B-B14F-4D97-AF65-F5344CB8AC3E}">
        <p14:creationId xmlns:p14="http://schemas.microsoft.com/office/powerpoint/2010/main" val="78674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25383"/>
            <a:ext cx="7625593" cy="3785652"/>
          </a:xfrm>
          <a:prstGeom prst="rect">
            <a:avLst/>
          </a:prstGeom>
          <a:noFill/>
        </p:spPr>
        <p:txBody>
          <a:bodyPr wrap="square" rtlCol="0">
            <a:spAutoFit/>
          </a:bodyPr>
          <a:lstStyle/>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Introduction</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latin typeface="Times New Roman" panose="02020603050405020304" pitchFamily="18" charset="0"/>
                <a:cs typeface="Times New Roman" panose="02020603050405020304" pitchFamily="18" charset="0"/>
              </a:rPr>
              <a:t>Physical Models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Numerical method</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Results</a:t>
            </a:r>
          </a:p>
          <a:p>
            <a:pPr marL="457200" indent="-457200">
              <a:buFont typeface="+mj-lt"/>
              <a:buAutoNum type="arabicPeriod"/>
            </a:pPr>
            <a:endParaRPr lang="en-US" altLang="ko-KR" sz="2400" dirty="0">
              <a:solidFill>
                <a:schemeClr val="bg2"/>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ko-KR" sz="2400" dirty="0">
                <a:solidFill>
                  <a:schemeClr val="bg2"/>
                </a:solidFill>
                <a:latin typeface="Times New Roman" panose="02020603050405020304" pitchFamily="18" charset="0"/>
                <a:cs typeface="Times New Roman" panose="02020603050405020304" pitchFamily="18" charset="0"/>
              </a:rPr>
              <a:t>Conclusions</a:t>
            </a:r>
          </a:p>
          <a:p>
            <a:pPr marL="457200" indent="-457200">
              <a:buFont typeface="+mj-lt"/>
              <a:buAutoNum type="arabicPeriod"/>
            </a:pPr>
            <a:endParaRPr lang="en-US" altLang="ko-K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6</a:t>
            </a:fld>
            <a:endParaRPr lang="ko-KR" altLang="en-US"/>
          </a:p>
        </p:txBody>
      </p:sp>
    </p:spTree>
    <p:extLst>
      <p:ext uri="{BB962C8B-B14F-4D97-AF65-F5344CB8AC3E}">
        <p14:creationId xmlns:p14="http://schemas.microsoft.com/office/powerpoint/2010/main" val="509466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2.</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Physical models</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Governing equations</a:t>
            </a:r>
            <a:endParaRPr lang="ko-KR" altLang="en-US" dirty="0"/>
          </a:p>
        </p:txBody>
      </p:sp>
      <p:sp>
        <p:nvSpPr>
          <p:cNvPr id="4" name="TextBox 3">
            <a:extLst>
              <a:ext uri="{FF2B5EF4-FFF2-40B4-BE49-F238E27FC236}">
                <a16:creationId xmlns:a16="http://schemas.microsoft.com/office/drawing/2014/main" id="{3EFC4801-03EA-AB68-BE45-45444F554658}"/>
              </a:ext>
            </a:extLst>
          </p:cNvPr>
          <p:cNvSpPr txBox="1"/>
          <p:nvPr/>
        </p:nvSpPr>
        <p:spPr>
          <a:xfrm>
            <a:off x="885187" y="1425755"/>
            <a:ext cx="5297899" cy="369332"/>
          </a:xfrm>
          <a:prstGeom prst="rect">
            <a:avLst/>
          </a:prstGeom>
          <a:solidFill>
            <a:schemeClr val="bg2">
              <a:lumMod val="90000"/>
            </a:schemeClr>
          </a:solidFill>
        </p:spPr>
        <p:txBody>
          <a:bodyPr wrap="square" rtlCol="0">
            <a:spAutoFit/>
          </a:bodyPr>
          <a:lstStyle/>
          <a:p>
            <a:pPr algn="ctr"/>
            <a:r>
              <a:rPr lang="en-US" altLang="ko-KR" dirty="0"/>
              <a:t>The axisymmetric form for the Navier-Stokes equation</a:t>
            </a:r>
            <a:endParaRPr lang="ko-KR" altLang="en-US" dirty="0"/>
          </a:p>
        </p:txBody>
      </p:sp>
      <p:sp>
        <p:nvSpPr>
          <p:cNvPr id="5" name="TextBox 4">
            <a:extLst>
              <a:ext uri="{FF2B5EF4-FFF2-40B4-BE49-F238E27FC236}">
                <a16:creationId xmlns:a16="http://schemas.microsoft.com/office/drawing/2014/main" id="{7FB767EE-FB88-8829-4D9A-42FBDBE7F8EC}"/>
              </a:ext>
            </a:extLst>
          </p:cNvPr>
          <p:cNvSpPr txBox="1"/>
          <p:nvPr/>
        </p:nvSpPr>
        <p:spPr>
          <a:xfrm>
            <a:off x="885188" y="2908855"/>
            <a:ext cx="4662172" cy="369332"/>
          </a:xfrm>
          <a:prstGeom prst="rect">
            <a:avLst/>
          </a:prstGeom>
          <a:solidFill>
            <a:schemeClr val="bg2">
              <a:lumMod val="90000"/>
            </a:schemeClr>
          </a:solidFill>
        </p:spPr>
        <p:txBody>
          <a:bodyPr wrap="square" rtlCol="0">
            <a:spAutoFit/>
          </a:bodyPr>
          <a:lstStyle/>
          <a:p>
            <a:pPr algn="ctr"/>
            <a:r>
              <a:rPr lang="en-US" altLang="ko-KR" dirty="0"/>
              <a:t>Chemical Source Term</a:t>
            </a:r>
            <a:endParaRPr lang="ko-KR" altLang="en-US" dirty="0"/>
          </a:p>
        </p:txBody>
      </p:sp>
      <p:sp>
        <p:nvSpPr>
          <p:cNvPr id="15" name="TextBox 14">
            <a:extLst>
              <a:ext uri="{FF2B5EF4-FFF2-40B4-BE49-F238E27FC236}">
                <a16:creationId xmlns:a16="http://schemas.microsoft.com/office/drawing/2014/main" id="{22488F4C-1CB9-AC36-9993-B7D68838D4FF}"/>
              </a:ext>
            </a:extLst>
          </p:cNvPr>
          <p:cNvSpPr txBox="1"/>
          <p:nvPr/>
        </p:nvSpPr>
        <p:spPr>
          <a:xfrm>
            <a:off x="7236823" y="1206767"/>
            <a:ext cx="4528457" cy="1200329"/>
          </a:xfrm>
          <a:prstGeom prst="rect">
            <a:avLst/>
          </a:prstGeom>
          <a:noFill/>
        </p:spPr>
        <p:txBody>
          <a:bodyPr wrap="square" rtlCol="0">
            <a:spAutoFit/>
          </a:bodyPr>
          <a:lstStyle/>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Q</a:t>
            </a:r>
            <a:r>
              <a:rPr lang="en-US" altLang="ko-KR" sz="1800" dirty="0">
                <a:latin typeface="Times New Roman" panose="02020603050405020304" pitchFamily="18" charset="0"/>
                <a:ea typeface="엘리스 DX널리체  Light" panose="020B0600000101010101" pitchFamily="50" charset="-127"/>
                <a:cs typeface="Times New Roman" panose="02020603050405020304" pitchFamily="18" charset="0"/>
              </a:rPr>
              <a:t> : </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conservative vector</a:t>
            </a:r>
          </a:p>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E,F,H: convective variables</a:t>
            </a:r>
            <a:endParaRPr lang="en-US" altLang="ko-KR" i="1" dirty="0">
              <a:latin typeface="Times New Roman" panose="02020603050405020304" pitchFamily="18" charset="0"/>
              <a:ea typeface="엘리스 DX널리체  Light" panose="020B0600000101010101" pitchFamily="50" charset="-127"/>
              <a:cs typeface="Times New Roman" panose="02020603050405020304" pitchFamily="18" charset="0"/>
            </a:endParaRPr>
          </a:p>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E</a:t>
            </a:r>
            <a:r>
              <a:rPr lang="en-US" altLang="ko-KR" i="1" baseline="-25000" dirty="0">
                <a:latin typeface="Times New Roman" panose="02020603050405020304" pitchFamily="18" charset="0"/>
                <a:ea typeface="엘리스 DX널리체  Light" panose="020B0600000101010101" pitchFamily="50" charset="-127"/>
                <a:cs typeface="Times New Roman" panose="02020603050405020304" pitchFamily="18" charset="0"/>
              </a:rPr>
              <a:t>v,</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a:t>
            </a:r>
            <a:r>
              <a:rPr lang="en-US" altLang="ko-KR" dirty="0" err="1">
                <a:latin typeface="Times New Roman" panose="02020603050405020304" pitchFamily="18" charset="0"/>
                <a:ea typeface="엘리스 DX널리체  Light" panose="020B0600000101010101" pitchFamily="50" charset="-127"/>
                <a:cs typeface="Times New Roman" panose="02020603050405020304" pitchFamily="18" charset="0"/>
              </a:rPr>
              <a:t>F</a:t>
            </a:r>
            <a:r>
              <a:rPr lang="en-US" altLang="ko-KR" i="1" baseline="-25000" dirty="0" err="1">
                <a:latin typeface="Times New Roman" panose="02020603050405020304" pitchFamily="18" charset="0"/>
                <a:ea typeface="엘리스 DX널리체  Light" panose="020B0600000101010101" pitchFamily="50" charset="-127"/>
                <a:cs typeface="Times New Roman" panose="02020603050405020304" pitchFamily="18" charset="0"/>
              </a:rPr>
              <a:t>v</a:t>
            </a:r>
            <a:r>
              <a:rPr lang="en-US" altLang="ko-KR" i="1" baseline="-25000" dirty="0">
                <a:latin typeface="Times New Roman" panose="02020603050405020304" pitchFamily="18" charset="0"/>
                <a:ea typeface="엘리스 DX널리체  Light" panose="020B0600000101010101" pitchFamily="50" charset="-127"/>
                <a:cs typeface="Times New Roman" panose="02020603050405020304" pitchFamily="18" charset="0"/>
              </a:rPr>
              <a:t>,</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H</a:t>
            </a:r>
            <a:r>
              <a:rPr lang="en-US" altLang="ko-KR" i="1" baseline="-25000" dirty="0">
                <a:latin typeface="Times New Roman" panose="02020603050405020304" pitchFamily="18" charset="0"/>
                <a:ea typeface="엘리스 DX널리체  Light" panose="020B0600000101010101" pitchFamily="50" charset="-127"/>
                <a:cs typeface="Times New Roman" panose="02020603050405020304" pitchFamily="18" charset="0"/>
              </a:rPr>
              <a:t>v</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 viscous flux vector</a:t>
            </a:r>
          </a:p>
          <a:p>
            <a:r>
              <a:rPr lang="en-US" altLang="ko-KR" i="1" dirty="0">
                <a:latin typeface="Times New Roman" panose="02020603050405020304" pitchFamily="18" charset="0"/>
                <a:ea typeface="엘리스 DX널리체  Light" panose="020B0600000101010101" pitchFamily="50" charset="-127"/>
                <a:cs typeface="Times New Roman" panose="02020603050405020304" pitchFamily="18" charset="0"/>
              </a:rPr>
              <a:t>S </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source term</a:t>
            </a:r>
          </a:p>
        </p:txBody>
      </p:sp>
      <p:sp>
        <p:nvSpPr>
          <p:cNvPr id="16" name="슬라이드 번호 개체 틀 15">
            <a:extLst>
              <a:ext uri="{FF2B5EF4-FFF2-40B4-BE49-F238E27FC236}">
                <a16:creationId xmlns:a16="http://schemas.microsoft.com/office/drawing/2014/main" id="{1C307B63-1D57-C16B-BF7F-128BA6FFF55D}"/>
              </a:ext>
            </a:extLst>
          </p:cNvPr>
          <p:cNvSpPr>
            <a:spLocks noGrp="1"/>
          </p:cNvSpPr>
          <p:nvPr>
            <p:ph type="sldNum" sz="quarter" idx="12"/>
          </p:nvPr>
        </p:nvSpPr>
        <p:spPr/>
        <p:txBody>
          <a:bodyPr/>
          <a:lstStyle/>
          <a:p>
            <a:fld id="{9423E49F-F10B-4159-89DC-E7A5556EB610}" type="slidenum">
              <a:rPr lang="ko-KR" altLang="en-US" smtClean="0"/>
              <a:pPr/>
              <a:t>7</a:t>
            </a:fld>
            <a:endParaRPr lang="ko-KR" altLang="en-US"/>
          </a:p>
        </p:txBody>
      </p:sp>
      <p:pic>
        <p:nvPicPr>
          <p:cNvPr id="8" name="그림 7">
            <a:extLst>
              <a:ext uri="{FF2B5EF4-FFF2-40B4-BE49-F238E27FC236}">
                <a16:creationId xmlns:a16="http://schemas.microsoft.com/office/drawing/2014/main" id="{2B6BEDF6-4F8C-F1C1-BD25-D2AFD7025794}"/>
              </a:ext>
            </a:extLst>
          </p:cNvPr>
          <p:cNvPicPr>
            <a:picLocks noChangeAspect="1"/>
          </p:cNvPicPr>
          <p:nvPr/>
        </p:nvPicPr>
        <p:blipFill>
          <a:blip r:embed="rId2"/>
          <a:stretch>
            <a:fillRect/>
          </a:stretch>
        </p:blipFill>
        <p:spPr>
          <a:xfrm>
            <a:off x="869895" y="1907888"/>
            <a:ext cx="4513165" cy="707091"/>
          </a:xfrm>
          <a:prstGeom prst="rect">
            <a:avLst/>
          </a:prstGeom>
        </p:spPr>
      </p:pic>
      <p:pic>
        <p:nvPicPr>
          <p:cNvPr id="9" name="그림 8" descr="폰트, 화이트, 그래픽, 상징이(가) 표시된 사진&#10;&#10;자동 생성된 설명">
            <a:extLst>
              <a:ext uri="{FF2B5EF4-FFF2-40B4-BE49-F238E27FC236}">
                <a16:creationId xmlns:a16="http://schemas.microsoft.com/office/drawing/2014/main" id="{2A45CB8E-E87B-B613-BB98-6D0CA1817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95" y="3488562"/>
            <a:ext cx="1828800" cy="685800"/>
          </a:xfrm>
          <a:prstGeom prst="rect">
            <a:avLst/>
          </a:prstGeom>
        </p:spPr>
      </p:pic>
      <p:pic>
        <p:nvPicPr>
          <p:cNvPr id="10" name="그림 9">
            <a:extLst>
              <a:ext uri="{FF2B5EF4-FFF2-40B4-BE49-F238E27FC236}">
                <a16:creationId xmlns:a16="http://schemas.microsoft.com/office/drawing/2014/main" id="{F6CEE3D6-9F13-B5FB-6F95-1FB5FD0620CC}"/>
              </a:ext>
            </a:extLst>
          </p:cNvPr>
          <p:cNvPicPr>
            <a:picLocks noChangeAspect="1"/>
          </p:cNvPicPr>
          <p:nvPr/>
        </p:nvPicPr>
        <p:blipFill>
          <a:blip r:embed="rId4"/>
          <a:stretch>
            <a:fillRect/>
          </a:stretch>
        </p:blipFill>
        <p:spPr>
          <a:xfrm>
            <a:off x="869895" y="4174362"/>
            <a:ext cx="2146300" cy="787400"/>
          </a:xfrm>
          <a:prstGeom prst="rect">
            <a:avLst/>
          </a:prstGeom>
        </p:spPr>
      </p:pic>
      <p:pic>
        <p:nvPicPr>
          <p:cNvPr id="12" name="그림 11">
            <a:extLst>
              <a:ext uri="{FF2B5EF4-FFF2-40B4-BE49-F238E27FC236}">
                <a16:creationId xmlns:a16="http://schemas.microsoft.com/office/drawing/2014/main" id="{FEF08038-04D0-CEB3-7CF1-55347A0D51A0}"/>
              </a:ext>
            </a:extLst>
          </p:cNvPr>
          <p:cNvPicPr>
            <a:picLocks noChangeAspect="1"/>
          </p:cNvPicPr>
          <p:nvPr/>
        </p:nvPicPr>
        <p:blipFill>
          <a:blip r:embed="rId5"/>
          <a:stretch>
            <a:fillRect/>
          </a:stretch>
        </p:blipFill>
        <p:spPr>
          <a:xfrm>
            <a:off x="869895" y="4961762"/>
            <a:ext cx="1993900" cy="762000"/>
          </a:xfrm>
          <a:prstGeom prst="rect">
            <a:avLst/>
          </a:prstGeom>
        </p:spPr>
      </p:pic>
      <p:sp>
        <p:nvSpPr>
          <p:cNvPr id="17" name="TextBox 16">
            <a:extLst>
              <a:ext uri="{FF2B5EF4-FFF2-40B4-BE49-F238E27FC236}">
                <a16:creationId xmlns:a16="http://schemas.microsoft.com/office/drawing/2014/main" id="{8EDC8C8B-C190-7D70-7775-EE8917930C4E}"/>
              </a:ext>
            </a:extLst>
          </p:cNvPr>
          <p:cNvSpPr txBox="1"/>
          <p:nvPr/>
        </p:nvSpPr>
        <p:spPr>
          <a:xfrm>
            <a:off x="7224631" y="3761433"/>
            <a:ext cx="4528457" cy="1200329"/>
          </a:xfrm>
          <a:prstGeom prst="rect">
            <a:avLst/>
          </a:prstGeom>
          <a:noFill/>
        </p:spPr>
        <p:txBody>
          <a:bodyPr wrap="square" rtlCol="0">
            <a:spAutoFit/>
          </a:bodyPr>
          <a:lstStyle/>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W</a:t>
            </a:r>
            <a:r>
              <a:rPr lang="en-US" altLang="ko-KR" baseline="-25000" dirty="0">
                <a:latin typeface="Times New Roman" panose="02020603050405020304" pitchFamily="18" charset="0"/>
                <a:ea typeface="엘리스 DX널리체  Light" panose="020B0600000101010101" pitchFamily="50" charset="-127"/>
                <a:cs typeface="Times New Roman" panose="02020603050405020304" pitchFamily="18" charset="0"/>
              </a:rPr>
              <a:t>i</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 molecular weight</a:t>
            </a:r>
          </a:p>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R</a:t>
            </a:r>
            <a:r>
              <a:rPr lang="en-US" altLang="ko-KR" baseline="-25000" dirty="0">
                <a:latin typeface="Times New Roman" panose="02020603050405020304" pitchFamily="18" charset="0"/>
                <a:ea typeface="엘리스 DX널리체  Light" panose="020B0600000101010101" pitchFamily="50" charset="-127"/>
                <a:cs typeface="Times New Roman" panose="02020603050405020304" pitchFamily="18" charset="0"/>
              </a:rPr>
              <a:t>i</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 gas constant of </a:t>
            </a:r>
            <a:r>
              <a:rPr lang="en-US" altLang="ko-KR" i="1" dirty="0" err="1">
                <a:latin typeface="Times New Roman" panose="02020603050405020304" pitchFamily="18" charset="0"/>
                <a:ea typeface="엘리스 DX널리체  Light" panose="020B0600000101010101" pitchFamily="50" charset="-127"/>
                <a:cs typeface="Times New Roman" panose="02020603050405020304" pitchFamily="18" charset="0"/>
              </a:rPr>
              <a:t>i</a:t>
            </a:r>
            <a:r>
              <a:rPr lang="en-US" altLang="ko-KR" i="1" dirty="0">
                <a:latin typeface="Times New Roman" panose="02020603050405020304" pitchFamily="18" charset="0"/>
                <a:ea typeface="엘리스 DX널리체  Light" panose="020B0600000101010101" pitchFamily="50" charset="-127"/>
                <a:cs typeface="Times New Roman" panose="02020603050405020304" pitchFamily="18" charset="0"/>
              </a:rPr>
              <a:t> </a:t>
            </a:r>
            <a:r>
              <a:rPr lang="en-US" altLang="ko-KR" dirty="0" err="1">
                <a:latin typeface="Times New Roman" panose="02020603050405020304" pitchFamily="18" charset="0"/>
                <a:ea typeface="엘리스 DX널리체  Light" panose="020B0600000101010101" pitchFamily="50" charset="-127"/>
                <a:cs typeface="Times New Roman" panose="02020603050405020304" pitchFamily="18" charset="0"/>
              </a:rPr>
              <a:t>th</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species</a:t>
            </a:r>
          </a:p>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R : universal gas constant</a:t>
            </a:r>
          </a:p>
          <a:p>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Z</a:t>
            </a:r>
            <a:r>
              <a:rPr lang="en-US" altLang="ko-KR" baseline="-25000" dirty="0">
                <a:latin typeface="Times New Roman" panose="02020603050405020304" pitchFamily="18" charset="0"/>
                <a:ea typeface="엘리스 DX널리체  Light" panose="020B0600000101010101" pitchFamily="50" charset="-127"/>
                <a:cs typeface="Times New Roman" panose="02020603050405020304" pitchFamily="18" charset="0"/>
              </a:rPr>
              <a:t>i</a:t>
            </a:r>
            <a:r>
              <a:rPr lang="en-US" altLang="ko-KR" dirty="0">
                <a:latin typeface="Times New Roman" panose="02020603050405020304" pitchFamily="18" charset="0"/>
                <a:ea typeface="엘리스 DX널리체  Light" panose="020B0600000101010101" pitchFamily="50" charset="-127"/>
                <a:cs typeface="Times New Roman" panose="02020603050405020304" pitchFamily="18" charset="0"/>
              </a:rPr>
              <a:t> : denotes polynomial coefficients</a:t>
            </a:r>
          </a:p>
        </p:txBody>
      </p:sp>
    </p:spTree>
    <p:extLst>
      <p:ext uri="{BB962C8B-B14F-4D97-AF65-F5344CB8AC3E}">
        <p14:creationId xmlns:p14="http://schemas.microsoft.com/office/powerpoint/2010/main" val="297395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Turbulence model</a:t>
            </a:r>
          </a:p>
        </p:txBody>
      </p:sp>
      <p:sp>
        <p:nvSpPr>
          <p:cNvPr id="8" name="TextBox 7">
            <a:extLst>
              <a:ext uri="{FF2B5EF4-FFF2-40B4-BE49-F238E27FC236}">
                <a16:creationId xmlns:a16="http://schemas.microsoft.com/office/drawing/2014/main" id="{C44C02CB-D01C-AC81-469D-1D10C2879B65}"/>
              </a:ext>
            </a:extLst>
          </p:cNvPr>
          <p:cNvSpPr txBox="1"/>
          <p:nvPr/>
        </p:nvSpPr>
        <p:spPr>
          <a:xfrm>
            <a:off x="517946" y="2303530"/>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Chemical afterburning model</a:t>
            </a:r>
            <a:endParaRPr lang="ko-KR" altLang="en-US" dirty="0"/>
          </a:p>
        </p:txBody>
      </p:sp>
      <p:sp>
        <p:nvSpPr>
          <p:cNvPr id="19" name="TextBox 18">
            <a:extLst>
              <a:ext uri="{FF2B5EF4-FFF2-40B4-BE49-F238E27FC236}">
                <a16:creationId xmlns:a16="http://schemas.microsoft.com/office/drawing/2014/main" id="{07581374-7C42-033F-DF43-533F399B33A7}"/>
              </a:ext>
            </a:extLst>
          </p:cNvPr>
          <p:cNvSpPr txBox="1"/>
          <p:nvPr/>
        </p:nvSpPr>
        <p:spPr>
          <a:xfrm>
            <a:off x="897262" y="1385134"/>
            <a:ext cx="3662546" cy="369332"/>
          </a:xfrm>
          <a:prstGeom prst="rect">
            <a:avLst/>
          </a:prstGeom>
          <a:solidFill>
            <a:schemeClr val="bg2">
              <a:lumMod val="90000"/>
            </a:schemeClr>
          </a:solidFill>
        </p:spPr>
        <p:txBody>
          <a:bodyPr wrap="square" rtlCol="0">
            <a:spAutoFit/>
          </a:bodyPr>
          <a:lstStyle/>
          <a:p>
            <a:pPr marL="0" lvl="1" algn="ctr"/>
            <a:r>
              <a:rPr lang="en-US" altLang="ko-KR" dirty="0"/>
              <a:t>Using k-</a:t>
            </a:r>
            <a:r>
              <a:rPr lang="en-US" altLang="ko-KR" dirty="0" err="1"/>
              <a:t>ε</a:t>
            </a:r>
            <a:r>
              <a:rPr lang="en-US" altLang="ko-KR" dirty="0"/>
              <a:t>-</a:t>
            </a:r>
            <a:r>
              <a:rPr lang="en-US" altLang="ko-KR" i="1" dirty="0"/>
              <a:t>R</a:t>
            </a:r>
            <a:r>
              <a:rPr lang="en-US" altLang="ko-KR" baseline="-25000" dirty="0"/>
              <a:t>t</a:t>
            </a:r>
            <a:r>
              <a:rPr lang="en-US" altLang="ko-KR" dirty="0"/>
              <a:t> turbulence model</a:t>
            </a:r>
            <a:endParaRPr lang="ko-KR" altLang="en-US" dirty="0"/>
          </a:p>
        </p:txBody>
      </p:sp>
      <p:sp>
        <p:nvSpPr>
          <p:cNvPr id="20" name="TextBox 19">
            <a:extLst>
              <a:ext uri="{FF2B5EF4-FFF2-40B4-BE49-F238E27FC236}">
                <a16:creationId xmlns:a16="http://schemas.microsoft.com/office/drawing/2014/main" id="{3B2411EF-161C-9009-3B26-58E3C92C7698}"/>
              </a:ext>
            </a:extLst>
          </p:cNvPr>
          <p:cNvSpPr txBox="1"/>
          <p:nvPr/>
        </p:nvSpPr>
        <p:spPr>
          <a:xfrm>
            <a:off x="897262" y="2763715"/>
            <a:ext cx="3662546" cy="369332"/>
          </a:xfrm>
          <a:prstGeom prst="rect">
            <a:avLst/>
          </a:prstGeom>
          <a:solidFill>
            <a:schemeClr val="bg2">
              <a:lumMod val="90000"/>
            </a:schemeClr>
          </a:solidFill>
        </p:spPr>
        <p:txBody>
          <a:bodyPr wrap="square" rtlCol="0">
            <a:spAutoFit/>
          </a:bodyPr>
          <a:lstStyle/>
          <a:p>
            <a:pPr marL="0" lvl="1" algn="ctr"/>
            <a:r>
              <a:rPr lang="en-US" altLang="ko-KR" dirty="0"/>
              <a:t>Finite-rate chemistry reaction</a:t>
            </a:r>
            <a:endParaRPr lang="ko-KR" altLang="en-US" dirty="0"/>
          </a:p>
        </p:txBody>
      </p:sp>
      <p:sp>
        <p:nvSpPr>
          <p:cNvPr id="23" name="슬라이드 번호 개체 틀 22">
            <a:extLst>
              <a:ext uri="{FF2B5EF4-FFF2-40B4-BE49-F238E27FC236}">
                <a16:creationId xmlns:a16="http://schemas.microsoft.com/office/drawing/2014/main" id="{80F6E731-58BC-8810-E233-62D09156957D}"/>
              </a:ext>
            </a:extLst>
          </p:cNvPr>
          <p:cNvSpPr>
            <a:spLocks noGrp="1"/>
          </p:cNvSpPr>
          <p:nvPr>
            <p:ph type="sldNum" sz="quarter" idx="12"/>
          </p:nvPr>
        </p:nvSpPr>
        <p:spPr/>
        <p:txBody>
          <a:bodyPr/>
          <a:lstStyle/>
          <a:p>
            <a:fld id="{9423E49F-F10B-4159-89DC-E7A5556EB610}" type="slidenum">
              <a:rPr lang="ko-KR" altLang="en-US" smtClean="0"/>
              <a:pPr/>
              <a:t>8</a:t>
            </a:fld>
            <a:endParaRPr lang="ko-KR" altLang="en-US"/>
          </a:p>
        </p:txBody>
      </p:sp>
      <p:pic>
        <p:nvPicPr>
          <p:cNvPr id="4" name="그림 3">
            <a:extLst>
              <a:ext uri="{FF2B5EF4-FFF2-40B4-BE49-F238E27FC236}">
                <a16:creationId xmlns:a16="http://schemas.microsoft.com/office/drawing/2014/main" id="{5C505244-E24B-98EA-799D-C7F54AC1B6AE}"/>
              </a:ext>
            </a:extLst>
          </p:cNvPr>
          <p:cNvPicPr>
            <a:picLocks noChangeAspect="1"/>
          </p:cNvPicPr>
          <p:nvPr/>
        </p:nvPicPr>
        <p:blipFill>
          <a:blip r:embed="rId2"/>
          <a:stretch>
            <a:fillRect/>
          </a:stretch>
        </p:blipFill>
        <p:spPr>
          <a:xfrm>
            <a:off x="897262" y="3248680"/>
            <a:ext cx="3822700" cy="774700"/>
          </a:xfrm>
          <a:prstGeom prst="rect">
            <a:avLst/>
          </a:prstGeom>
        </p:spPr>
      </p:pic>
      <p:pic>
        <p:nvPicPr>
          <p:cNvPr id="6" name="그림 5">
            <a:extLst>
              <a:ext uri="{FF2B5EF4-FFF2-40B4-BE49-F238E27FC236}">
                <a16:creationId xmlns:a16="http://schemas.microsoft.com/office/drawing/2014/main" id="{1CA623E8-3426-CA62-3A1A-3878C8F28FF2}"/>
              </a:ext>
            </a:extLst>
          </p:cNvPr>
          <p:cNvPicPr>
            <a:picLocks noChangeAspect="1"/>
          </p:cNvPicPr>
          <p:nvPr/>
        </p:nvPicPr>
        <p:blipFill>
          <a:blip r:embed="rId3"/>
          <a:stretch>
            <a:fillRect/>
          </a:stretch>
        </p:blipFill>
        <p:spPr>
          <a:xfrm>
            <a:off x="897262" y="4170764"/>
            <a:ext cx="2324100" cy="635000"/>
          </a:xfrm>
          <a:prstGeom prst="rect">
            <a:avLst/>
          </a:prstGeom>
        </p:spPr>
      </p:pic>
      <p:pic>
        <p:nvPicPr>
          <p:cNvPr id="13" name="그림 12" descr="폰트, 화이트, 서예, 텍스트이(가) 표시된 사진&#10;&#10;자동 생성된 설명">
            <a:extLst>
              <a:ext uri="{FF2B5EF4-FFF2-40B4-BE49-F238E27FC236}">
                <a16:creationId xmlns:a16="http://schemas.microsoft.com/office/drawing/2014/main" id="{468CF630-779B-7F12-B3C0-AD8E4534A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312" y="4860917"/>
            <a:ext cx="4610100" cy="698500"/>
          </a:xfrm>
          <a:prstGeom prst="rect">
            <a:avLst/>
          </a:prstGeom>
        </p:spPr>
      </p:pic>
      <p:sp>
        <p:nvSpPr>
          <p:cNvPr id="14" name="TextBox 13">
            <a:extLst>
              <a:ext uri="{FF2B5EF4-FFF2-40B4-BE49-F238E27FC236}">
                <a16:creationId xmlns:a16="http://schemas.microsoft.com/office/drawing/2014/main" id="{406FAF69-2094-2A00-AC06-69A2482D946E}"/>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2.</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Physical models</a:t>
            </a:r>
          </a:p>
        </p:txBody>
      </p:sp>
    </p:spTree>
    <p:extLst>
      <p:ext uri="{BB962C8B-B14F-4D97-AF65-F5344CB8AC3E}">
        <p14:creationId xmlns:p14="http://schemas.microsoft.com/office/powerpoint/2010/main" val="146519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Chemical afterburning reaction</a:t>
            </a:r>
          </a:p>
        </p:txBody>
      </p:sp>
      <p:sp>
        <p:nvSpPr>
          <p:cNvPr id="19" name="TextBox 18">
            <a:extLst>
              <a:ext uri="{FF2B5EF4-FFF2-40B4-BE49-F238E27FC236}">
                <a16:creationId xmlns:a16="http://schemas.microsoft.com/office/drawing/2014/main" id="{07581374-7C42-033F-DF43-533F399B33A7}"/>
              </a:ext>
            </a:extLst>
          </p:cNvPr>
          <p:cNvSpPr txBox="1"/>
          <p:nvPr/>
        </p:nvSpPr>
        <p:spPr>
          <a:xfrm>
            <a:off x="897262" y="1385134"/>
            <a:ext cx="4430642" cy="369332"/>
          </a:xfrm>
          <a:prstGeom prst="rect">
            <a:avLst/>
          </a:prstGeom>
          <a:solidFill>
            <a:schemeClr val="bg2">
              <a:lumMod val="90000"/>
            </a:schemeClr>
          </a:solidFill>
        </p:spPr>
        <p:txBody>
          <a:bodyPr wrap="square" rtlCol="0">
            <a:spAutoFit/>
          </a:bodyPr>
          <a:lstStyle/>
          <a:p>
            <a:pPr marL="0" lvl="1" algn="ctr"/>
            <a:r>
              <a:rPr lang="en-US" altLang="ko-KR" dirty="0"/>
              <a:t>13-species and 30-reaction chemistry scheme</a:t>
            </a:r>
            <a:endParaRPr lang="ko-KR" altLang="en-US" dirty="0"/>
          </a:p>
        </p:txBody>
      </p:sp>
      <p:sp>
        <p:nvSpPr>
          <p:cNvPr id="23" name="슬라이드 번호 개체 틀 22">
            <a:extLst>
              <a:ext uri="{FF2B5EF4-FFF2-40B4-BE49-F238E27FC236}">
                <a16:creationId xmlns:a16="http://schemas.microsoft.com/office/drawing/2014/main" id="{80F6E731-58BC-8810-E233-62D09156957D}"/>
              </a:ext>
            </a:extLst>
          </p:cNvPr>
          <p:cNvSpPr>
            <a:spLocks noGrp="1"/>
          </p:cNvSpPr>
          <p:nvPr>
            <p:ph type="sldNum" sz="quarter" idx="12"/>
          </p:nvPr>
        </p:nvSpPr>
        <p:spPr/>
        <p:txBody>
          <a:bodyPr/>
          <a:lstStyle/>
          <a:p>
            <a:fld id="{9423E49F-F10B-4159-89DC-E7A5556EB610}" type="slidenum">
              <a:rPr lang="ko-KR" altLang="en-US" smtClean="0"/>
              <a:pPr/>
              <a:t>9</a:t>
            </a:fld>
            <a:endParaRPr lang="ko-KR" altLang="en-US"/>
          </a:p>
        </p:txBody>
      </p:sp>
      <p:pic>
        <p:nvPicPr>
          <p:cNvPr id="5" name="그림 4">
            <a:extLst>
              <a:ext uri="{FF2B5EF4-FFF2-40B4-BE49-F238E27FC236}">
                <a16:creationId xmlns:a16="http://schemas.microsoft.com/office/drawing/2014/main" id="{1FC124EC-33C7-8C9D-5418-0643A9C92773}"/>
              </a:ext>
            </a:extLst>
          </p:cNvPr>
          <p:cNvPicPr>
            <a:picLocks noChangeAspect="1"/>
          </p:cNvPicPr>
          <p:nvPr/>
        </p:nvPicPr>
        <p:blipFill>
          <a:blip r:embed="rId2"/>
          <a:stretch>
            <a:fillRect/>
          </a:stretch>
        </p:blipFill>
        <p:spPr>
          <a:xfrm>
            <a:off x="3009585" y="1832749"/>
            <a:ext cx="6172829" cy="4583457"/>
          </a:xfrm>
          <a:prstGeom prst="rect">
            <a:avLst/>
          </a:prstGeom>
        </p:spPr>
      </p:pic>
      <p:sp>
        <p:nvSpPr>
          <p:cNvPr id="13" name="TextBox 12">
            <a:extLst>
              <a:ext uri="{FF2B5EF4-FFF2-40B4-BE49-F238E27FC236}">
                <a16:creationId xmlns:a16="http://schemas.microsoft.com/office/drawing/2014/main" id="{2A1A3C8D-965D-9A7A-7087-9E20F920CEA6}"/>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2.</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Physical models</a:t>
            </a:r>
          </a:p>
        </p:txBody>
      </p:sp>
    </p:spTree>
    <p:extLst>
      <p:ext uri="{BB962C8B-B14F-4D97-AF65-F5344CB8AC3E}">
        <p14:creationId xmlns:p14="http://schemas.microsoft.com/office/powerpoint/2010/main" val="142992598"/>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12648</TotalTime>
  <Words>1437</Words>
  <Application>Microsoft Office PowerPoint</Application>
  <PresentationFormat>와이드스크린</PresentationFormat>
  <Paragraphs>227</Paragraphs>
  <Slides>27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27</vt:i4>
      </vt:variant>
    </vt:vector>
  </HeadingPairs>
  <TitlesOfParts>
    <vt:vector size="35" baseType="lpstr">
      <vt:lpstr>Coronet</vt:lpstr>
      <vt:lpstr>Wingdings</vt:lpstr>
      <vt:lpstr>맑은 고딕</vt:lpstr>
      <vt:lpstr>Times New Roman</vt:lpstr>
      <vt:lpstr>Calibri Light</vt:lpstr>
      <vt:lpstr>Arial</vt:lpstr>
      <vt:lpstr>Calibri</vt:lpstr>
      <vt:lpstr>Office 테마</vt:lpstr>
      <vt:lpstr>IR Radiation Characteristics of Rocket Exhaust Plumes under Varying Motor Operating Conditions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김진성</dc:creator>
  <cp:lastModifiedBy>김진성</cp:lastModifiedBy>
  <cp:revision>46</cp:revision>
  <dcterms:created xsi:type="dcterms:W3CDTF">2022-11-16T19:10:49Z</dcterms:created>
  <dcterms:modified xsi:type="dcterms:W3CDTF">2024-05-12T23:44:05Z</dcterms:modified>
</cp:coreProperties>
</file>